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4"/>
  </p:sldMasterIdLst>
  <p:notesMasterIdLst>
    <p:notesMasterId r:id="rId49"/>
  </p:notesMasterIdLst>
  <p:sldIdLst>
    <p:sldId id="256" r:id="rId5"/>
    <p:sldId id="294" r:id="rId6"/>
    <p:sldId id="2142534220" r:id="rId7"/>
    <p:sldId id="2142534114" r:id="rId8"/>
    <p:sldId id="2142534115" r:id="rId9"/>
    <p:sldId id="268" r:id="rId10"/>
    <p:sldId id="2142534118" r:id="rId11"/>
    <p:sldId id="269" r:id="rId12"/>
    <p:sldId id="261" r:id="rId13"/>
    <p:sldId id="2142534117" r:id="rId14"/>
    <p:sldId id="2142534083" r:id="rId15"/>
    <p:sldId id="2142534120" r:id="rId16"/>
    <p:sldId id="2142534119" r:id="rId17"/>
    <p:sldId id="259" r:id="rId18"/>
    <p:sldId id="2142534121" r:id="rId19"/>
    <p:sldId id="8850" r:id="rId20"/>
    <p:sldId id="8875" r:id="rId21"/>
    <p:sldId id="2142534208" r:id="rId22"/>
    <p:sldId id="2142534209" r:id="rId23"/>
    <p:sldId id="838840366" r:id="rId24"/>
    <p:sldId id="838840372" r:id="rId25"/>
    <p:sldId id="838840373" r:id="rId26"/>
    <p:sldId id="838840374" r:id="rId27"/>
    <p:sldId id="838840369" r:id="rId28"/>
    <p:sldId id="2142534160" r:id="rId29"/>
    <p:sldId id="2142534173" r:id="rId30"/>
    <p:sldId id="2142534174" r:id="rId31"/>
    <p:sldId id="2142534217" r:id="rId32"/>
    <p:sldId id="2142534193" r:id="rId33"/>
    <p:sldId id="2142534192" r:id="rId34"/>
    <p:sldId id="2142534189" r:id="rId35"/>
    <p:sldId id="2142534126" r:id="rId36"/>
    <p:sldId id="2142534216" r:id="rId37"/>
    <p:sldId id="2142534219" r:id="rId38"/>
    <p:sldId id="2142534215" r:id="rId39"/>
    <p:sldId id="2142534129" r:id="rId40"/>
    <p:sldId id="2142534177" r:id="rId41"/>
    <p:sldId id="2142534221" r:id="rId42"/>
    <p:sldId id="2142534178" r:id="rId43"/>
    <p:sldId id="2142534190" r:id="rId44"/>
    <p:sldId id="2142534218" r:id="rId45"/>
    <p:sldId id="2142534191" r:id="rId46"/>
    <p:sldId id="2142534222" r:id="rId47"/>
    <p:sldId id="214253412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08F445-9FE5-4FE6-B4B8-76CE398B39FB}">
          <p14:sldIdLst>
            <p14:sldId id="256"/>
            <p14:sldId id="294"/>
            <p14:sldId id="2142534220"/>
            <p14:sldId id="2142534114"/>
          </p14:sldIdLst>
        </p14:section>
        <p14:section name="System Concept" id="{8205B5F1-F507-7E41-A12D-DA6D303A9D7C}">
          <p14:sldIdLst>
            <p14:sldId id="2142534115"/>
            <p14:sldId id="268"/>
            <p14:sldId id="2142534118"/>
            <p14:sldId id="269"/>
            <p14:sldId id="261"/>
            <p14:sldId id="2142534117"/>
            <p14:sldId id="2142534083"/>
            <p14:sldId id="2142534120"/>
            <p14:sldId id="2142534119"/>
            <p14:sldId id="259"/>
            <p14:sldId id="2142534121"/>
            <p14:sldId id="8850"/>
            <p14:sldId id="8875"/>
            <p14:sldId id="2142534208"/>
            <p14:sldId id="2142534209"/>
          </p14:sldIdLst>
        </p14:section>
        <p14:section name="Domains and DDMSs" id="{1B7387AD-E588-6845-9009-BF853C357800}">
          <p14:sldIdLst>
            <p14:sldId id="838840366"/>
            <p14:sldId id="838840372"/>
            <p14:sldId id="838840373"/>
            <p14:sldId id="838840374"/>
            <p14:sldId id="838840369"/>
          </p14:sldIdLst>
        </p14:section>
        <p14:section name="System Design" id="{B15F6D18-6F01-344B-A35F-F32ECA996871}">
          <p14:sldIdLst>
            <p14:sldId id="2142534160"/>
            <p14:sldId id="2142534173"/>
            <p14:sldId id="2142534174"/>
            <p14:sldId id="2142534217"/>
            <p14:sldId id="2142534193"/>
            <p14:sldId id="2142534192"/>
            <p14:sldId id="2142534189"/>
            <p14:sldId id="2142534126"/>
            <p14:sldId id="2142534216"/>
            <p14:sldId id="2142534219"/>
            <p14:sldId id="2142534215"/>
            <p14:sldId id="2142534129"/>
            <p14:sldId id="2142534177"/>
            <p14:sldId id="2142534221"/>
            <p14:sldId id="2142534178"/>
            <p14:sldId id="2142534190"/>
            <p14:sldId id="2142534218"/>
            <p14:sldId id="2142534191"/>
            <p14:sldId id="2142534222"/>
            <p14:sldId id="214253412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ebbers, Johan WG GSNL-PTX/D" initials="KJWG" lastIdx="11" clrIdx="0">
    <p:extLst>
      <p:ext uri="{19B8F6BF-5375-455C-9EA6-DF929625EA0E}">
        <p15:presenceInfo xmlns:p15="http://schemas.microsoft.com/office/powerpoint/2012/main" userId="S::Johan.Krebbers@shell.com::b266a39c-b8f8-4bd8-a8c3-c941e8b54193" providerId="AD"/>
      </p:ext>
    </p:extLst>
  </p:cmAuthor>
  <p:cmAuthor id="2" name="Raj Kannan" initials="RK" lastIdx="1" clrIdx="1">
    <p:extLst>
      <p:ext uri="{19B8F6BF-5375-455C-9EA6-DF929625EA0E}">
        <p15:presenceInfo xmlns:p15="http://schemas.microsoft.com/office/powerpoint/2012/main" userId="S::RKannan@slb.com::8878b1fb-e41f-4b9f-a45b-1829dd3a41b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72536E-D9C9-0341-8E32-39C82291EC4E}" v="1040" dt="2021-09-29T15:12:02.200"/>
    <p1510:client id="{7EC2E7D5-3280-2E4B-80B1-150771F03362}" v="15" dt="2021-09-29T15:12:11.3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43" autoAdjust="0"/>
    <p:restoredTop sz="90884"/>
  </p:normalViewPr>
  <p:slideViewPr>
    <p:cSldViewPr snapToGrid="0">
      <p:cViewPr varScale="1">
        <p:scale>
          <a:sx n="116" d="100"/>
          <a:sy n="116" d="100"/>
        </p:scale>
        <p:origin x="648" y="184"/>
      </p:cViewPr>
      <p:guideLst/>
    </p:cSldViewPr>
  </p:slideViewPr>
  <p:notesTextViewPr>
    <p:cViewPr>
      <p:scale>
        <a:sx n="1" d="1"/>
        <a:sy n="1" d="1"/>
      </p:scale>
      <p:origin x="0" y="0"/>
    </p:cViewPr>
  </p:notesTextViewPr>
  <p:sorterViewPr>
    <p:cViewPr>
      <p:scale>
        <a:sx n="100" d="100"/>
        <a:sy n="100" d="100"/>
      </p:scale>
      <p:origin x="0" y="-139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2742B3-619B-8649-946B-6B70519EA1EB}"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71492E39-6305-FC42-BB3B-DFA68335D545}">
      <dgm:prSet/>
      <dgm:spPr/>
      <dgm:t>
        <a:bodyPr/>
        <a:lstStyle/>
        <a:p>
          <a:r>
            <a:rPr lang="en-US" dirty="0"/>
            <a:t>Any company’s confidential or proprietary information</a:t>
          </a:r>
          <a:endParaRPr lang="en-GB" dirty="0"/>
        </a:p>
      </dgm:t>
    </dgm:pt>
    <dgm:pt modelId="{19E62DF9-2ABD-DC40-9BB2-5F3505481D70}" type="parTrans" cxnId="{73E2D89B-C6DB-D94C-8D71-7B1166EDB50D}">
      <dgm:prSet/>
      <dgm:spPr/>
      <dgm:t>
        <a:bodyPr/>
        <a:lstStyle/>
        <a:p>
          <a:endParaRPr lang="en-US"/>
        </a:p>
      </dgm:t>
    </dgm:pt>
    <dgm:pt modelId="{185B2709-178B-9941-A638-62D3A12A560B}" type="sibTrans" cxnId="{73E2D89B-C6DB-D94C-8D71-7B1166EDB50D}">
      <dgm:prSet/>
      <dgm:spPr/>
      <dgm:t>
        <a:bodyPr/>
        <a:lstStyle/>
        <a:p>
          <a:endParaRPr lang="en-US"/>
        </a:p>
      </dgm:t>
    </dgm:pt>
    <dgm:pt modelId="{08714834-C642-6A45-B18D-9D7B78BF1CAE}">
      <dgm:prSet/>
      <dgm:spPr/>
      <dgm:t>
        <a:bodyPr/>
        <a:lstStyle/>
        <a:p>
          <a:r>
            <a:rPr lang="en-US" dirty="0"/>
            <a:t>Prices of products or services of a company</a:t>
          </a:r>
          <a:endParaRPr lang="en-GB" dirty="0"/>
        </a:p>
      </dgm:t>
    </dgm:pt>
    <dgm:pt modelId="{30600C1E-5AF5-B847-BA89-5A17CA2B6177}" type="parTrans" cxnId="{FCBE5E53-2165-5A4E-A449-A659AA691CFD}">
      <dgm:prSet/>
      <dgm:spPr/>
      <dgm:t>
        <a:bodyPr/>
        <a:lstStyle/>
        <a:p>
          <a:endParaRPr lang="en-US"/>
        </a:p>
      </dgm:t>
    </dgm:pt>
    <dgm:pt modelId="{D635C2E2-EFF7-1444-B7A9-6E3481A5A7FE}" type="sibTrans" cxnId="{FCBE5E53-2165-5A4E-A449-A659AA691CFD}">
      <dgm:prSet/>
      <dgm:spPr/>
      <dgm:t>
        <a:bodyPr/>
        <a:lstStyle/>
        <a:p>
          <a:endParaRPr lang="en-US"/>
        </a:p>
      </dgm:t>
    </dgm:pt>
    <dgm:pt modelId="{26024DA0-04C5-AD4B-BCFF-B11FDF2C1F82}">
      <dgm:prSet/>
      <dgm:spPr/>
      <dgm:t>
        <a:bodyPr/>
        <a:lstStyle/>
        <a:p>
          <a:r>
            <a:rPr lang="en-US" dirty="0"/>
            <a:t>Purchasing plans for particular goods or services</a:t>
          </a:r>
          <a:endParaRPr lang="en-GB" dirty="0"/>
        </a:p>
      </dgm:t>
    </dgm:pt>
    <dgm:pt modelId="{52753E86-50E6-0849-8F6F-842212DE6985}" type="parTrans" cxnId="{09848B2F-95C5-8E4A-8DD6-8DE68A0209F2}">
      <dgm:prSet/>
      <dgm:spPr/>
      <dgm:t>
        <a:bodyPr/>
        <a:lstStyle/>
        <a:p>
          <a:endParaRPr lang="en-US"/>
        </a:p>
      </dgm:t>
    </dgm:pt>
    <dgm:pt modelId="{31721B7C-EAA1-5B40-9355-534BDDBDC95C}" type="sibTrans" cxnId="{09848B2F-95C5-8E4A-8DD6-8DE68A0209F2}">
      <dgm:prSet/>
      <dgm:spPr/>
      <dgm:t>
        <a:bodyPr/>
        <a:lstStyle/>
        <a:p>
          <a:endParaRPr lang="en-US"/>
        </a:p>
      </dgm:t>
    </dgm:pt>
    <dgm:pt modelId="{CA03578A-E40B-5943-AFB8-CF7924AB0F02}">
      <dgm:prSet/>
      <dgm:spPr/>
      <dgm:t>
        <a:bodyPr/>
        <a:lstStyle/>
        <a:p>
          <a:r>
            <a:rPr lang="en-US" dirty="0"/>
            <a:t>Any company’s specific merger/divestment plans, development plans, inventories, and costs; unless this information is publicly available</a:t>
          </a:r>
          <a:endParaRPr lang="en-GB" dirty="0"/>
        </a:p>
      </dgm:t>
    </dgm:pt>
    <dgm:pt modelId="{053D2C41-32D4-3546-A079-00D4C550DE65}" type="parTrans" cxnId="{585C1B65-73D3-7349-8AE2-C006554D613C}">
      <dgm:prSet/>
      <dgm:spPr/>
      <dgm:t>
        <a:bodyPr/>
        <a:lstStyle/>
        <a:p>
          <a:endParaRPr lang="en-US"/>
        </a:p>
      </dgm:t>
    </dgm:pt>
    <dgm:pt modelId="{AB7C9597-5DD2-3C46-B9B9-6A09B74A0881}" type="sibTrans" cxnId="{585C1B65-73D3-7349-8AE2-C006554D613C}">
      <dgm:prSet/>
      <dgm:spPr/>
      <dgm:t>
        <a:bodyPr/>
        <a:lstStyle/>
        <a:p>
          <a:endParaRPr lang="en-US"/>
        </a:p>
      </dgm:t>
    </dgm:pt>
    <dgm:pt modelId="{0CCEA60A-4170-C446-B695-B9BC3A121B6C}" type="pres">
      <dgm:prSet presAssocID="{452742B3-619B-8649-946B-6B70519EA1EB}" presName="Name0" presStyleCnt="0">
        <dgm:presLayoutVars>
          <dgm:chMax val="7"/>
          <dgm:chPref val="7"/>
          <dgm:dir/>
        </dgm:presLayoutVars>
      </dgm:prSet>
      <dgm:spPr/>
    </dgm:pt>
    <dgm:pt modelId="{99AE3C42-8D50-4440-AB17-25D199419666}" type="pres">
      <dgm:prSet presAssocID="{452742B3-619B-8649-946B-6B70519EA1EB}" presName="Name1" presStyleCnt="0"/>
      <dgm:spPr/>
    </dgm:pt>
    <dgm:pt modelId="{600BE10F-EB08-2C46-A1CC-751668B93E3B}" type="pres">
      <dgm:prSet presAssocID="{452742B3-619B-8649-946B-6B70519EA1EB}" presName="cycle" presStyleCnt="0"/>
      <dgm:spPr/>
    </dgm:pt>
    <dgm:pt modelId="{66D4F6B6-3FFC-0945-ABEA-3364E64417FD}" type="pres">
      <dgm:prSet presAssocID="{452742B3-619B-8649-946B-6B70519EA1EB}" presName="srcNode" presStyleLbl="node1" presStyleIdx="0" presStyleCnt="4"/>
      <dgm:spPr/>
    </dgm:pt>
    <dgm:pt modelId="{08EA601A-4025-EE4E-B130-39A0A3C849E3}" type="pres">
      <dgm:prSet presAssocID="{452742B3-619B-8649-946B-6B70519EA1EB}" presName="conn" presStyleLbl="parChTrans1D2" presStyleIdx="0" presStyleCnt="1"/>
      <dgm:spPr/>
    </dgm:pt>
    <dgm:pt modelId="{1DE0FE1A-3F72-A341-BAAB-4F01E7586000}" type="pres">
      <dgm:prSet presAssocID="{452742B3-619B-8649-946B-6B70519EA1EB}" presName="extraNode" presStyleLbl="node1" presStyleIdx="0" presStyleCnt="4"/>
      <dgm:spPr/>
    </dgm:pt>
    <dgm:pt modelId="{9F4D51F8-ADB2-6F41-8F20-5C82FFC13ACC}" type="pres">
      <dgm:prSet presAssocID="{452742B3-619B-8649-946B-6B70519EA1EB}" presName="dstNode" presStyleLbl="node1" presStyleIdx="0" presStyleCnt="4"/>
      <dgm:spPr/>
    </dgm:pt>
    <dgm:pt modelId="{7EB99D85-2F2D-5A4E-848C-B9F150EDD7F5}" type="pres">
      <dgm:prSet presAssocID="{71492E39-6305-FC42-BB3B-DFA68335D545}" presName="text_1" presStyleLbl="node1" presStyleIdx="0" presStyleCnt="4">
        <dgm:presLayoutVars>
          <dgm:bulletEnabled val="1"/>
        </dgm:presLayoutVars>
      </dgm:prSet>
      <dgm:spPr/>
    </dgm:pt>
    <dgm:pt modelId="{9FC15F1B-B12E-234F-9E04-98B109A28479}" type="pres">
      <dgm:prSet presAssocID="{71492E39-6305-FC42-BB3B-DFA68335D545}" presName="accent_1" presStyleCnt="0"/>
      <dgm:spPr/>
    </dgm:pt>
    <dgm:pt modelId="{700F3C2F-7B20-0545-B06A-DBDDAB65F480}" type="pres">
      <dgm:prSet presAssocID="{71492E39-6305-FC42-BB3B-DFA68335D545}" presName="accentRepeatNode" presStyleLbl="solidFgAcc1" presStyleIdx="0" presStyleCnt="4"/>
      <dgm:spPr/>
    </dgm:pt>
    <dgm:pt modelId="{7867F041-33E1-3249-9E56-C3AA090055C4}" type="pres">
      <dgm:prSet presAssocID="{08714834-C642-6A45-B18D-9D7B78BF1CAE}" presName="text_2" presStyleLbl="node1" presStyleIdx="1" presStyleCnt="4">
        <dgm:presLayoutVars>
          <dgm:bulletEnabled val="1"/>
        </dgm:presLayoutVars>
      </dgm:prSet>
      <dgm:spPr/>
    </dgm:pt>
    <dgm:pt modelId="{11C17780-FA31-CB41-88D6-85380BD37301}" type="pres">
      <dgm:prSet presAssocID="{08714834-C642-6A45-B18D-9D7B78BF1CAE}" presName="accent_2" presStyleCnt="0"/>
      <dgm:spPr/>
    </dgm:pt>
    <dgm:pt modelId="{ECE99DC8-F010-5B4D-B514-8A3E53CBAA02}" type="pres">
      <dgm:prSet presAssocID="{08714834-C642-6A45-B18D-9D7B78BF1CAE}" presName="accentRepeatNode" presStyleLbl="solidFgAcc1" presStyleIdx="1" presStyleCnt="4"/>
      <dgm:spPr/>
    </dgm:pt>
    <dgm:pt modelId="{4C4998EB-B90B-944F-8542-4E2F7839EAE6}" type="pres">
      <dgm:prSet presAssocID="{26024DA0-04C5-AD4B-BCFF-B11FDF2C1F82}" presName="text_3" presStyleLbl="node1" presStyleIdx="2" presStyleCnt="4">
        <dgm:presLayoutVars>
          <dgm:bulletEnabled val="1"/>
        </dgm:presLayoutVars>
      </dgm:prSet>
      <dgm:spPr/>
    </dgm:pt>
    <dgm:pt modelId="{1757F9F5-83E4-8446-9B74-BA9EE41B6E39}" type="pres">
      <dgm:prSet presAssocID="{26024DA0-04C5-AD4B-BCFF-B11FDF2C1F82}" presName="accent_3" presStyleCnt="0"/>
      <dgm:spPr/>
    </dgm:pt>
    <dgm:pt modelId="{B6E7135E-7F13-FD4E-8DE9-8CC36867A900}" type="pres">
      <dgm:prSet presAssocID="{26024DA0-04C5-AD4B-BCFF-B11FDF2C1F82}" presName="accentRepeatNode" presStyleLbl="solidFgAcc1" presStyleIdx="2" presStyleCnt="4"/>
      <dgm:spPr/>
    </dgm:pt>
    <dgm:pt modelId="{700AFA9E-67E8-CA4A-8D30-CC52C3DB48AE}" type="pres">
      <dgm:prSet presAssocID="{CA03578A-E40B-5943-AFB8-CF7924AB0F02}" presName="text_4" presStyleLbl="node1" presStyleIdx="3" presStyleCnt="4">
        <dgm:presLayoutVars>
          <dgm:bulletEnabled val="1"/>
        </dgm:presLayoutVars>
      </dgm:prSet>
      <dgm:spPr/>
    </dgm:pt>
    <dgm:pt modelId="{629C7608-94A5-834C-BC8D-A3D8D73BC742}" type="pres">
      <dgm:prSet presAssocID="{CA03578A-E40B-5943-AFB8-CF7924AB0F02}" presName="accent_4" presStyleCnt="0"/>
      <dgm:spPr/>
    </dgm:pt>
    <dgm:pt modelId="{A85682F8-B7AD-2E45-B7B6-0BE92A1EA55B}" type="pres">
      <dgm:prSet presAssocID="{CA03578A-E40B-5943-AFB8-CF7924AB0F02}" presName="accentRepeatNode" presStyleLbl="solidFgAcc1" presStyleIdx="3" presStyleCnt="4"/>
      <dgm:spPr/>
    </dgm:pt>
  </dgm:ptLst>
  <dgm:cxnLst>
    <dgm:cxn modelId="{B5D4301B-BE27-8A4B-8310-8127F650E3F2}" type="presOf" srcId="{71492E39-6305-FC42-BB3B-DFA68335D545}" destId="{7EB99D85-2F2D-5A4E-848C-B9F150EDD7F5}" srcOrd="0" destOrd="0" presId="urn:microsoft.com/office/officeart/2008/layout/VerticalCurvedList"/>
    <dgm:cxn modelId="{09848B2F-95C5-8E4A-8DD6-8DE68A0209F2}" srcId="{452742B3-619B-8649-946B-6B70519EA1EB}" destId="{26024DA0-04C5-AD4B-BCFF-B11FDF2C1F82}" srcOrd="2" destOrd="0" parTransId="{52753E86-50E6-0849-8F6F-842212DE6985}" sibTransId="{31721B7C-EAA1-5B40-9355-534BDDBDC95C}"/>
    <dgm:cxn modelId="{E2B0344C-2051-4F41-91FD-5BA7300B4CBE}" type="presOf" srcId="{CA03578A-E40B-5943-AFB8-CF7924AB0F02}" destId="{700AFA9E-67E8-CA4A-8D30-CC52C3DB48AE}" srcOrd="0" destOrd="0" presId="urn:microsoft.com/office/officeart/2008/layout/VerticalCurvedList"/>
    <dgm:cxn modelId="{FCBE5E53-2165-5A4E-A449-A659AA691CFD}" srcId="{452742B3-619B-8649-946B-6B70519EA1EB}" destId="{08714834-C642-6A45-B18D-9D7B78BF1CAE}" srcOrd="1" destOrd="0" parTransId="{30600C1E-5AF5-B847-BA89-5A17CA2B6177}" sibTransId="{D635C2E2-EFF7-1444-B7A9-6E3481A5A7FE}"/>
    <dgm:cxn modelId="{81D79A5E-49BA-7C4D-B50D-1F19AE429C52}" type="presOf" srcId="{452742B3-619B-8649-946B-6B70519EA1EB}" destId="{0CCEA60A-4170-C446-B695-B9BC3A121B6C}" srcOrd="0" destOrd="0" presId="urn:microsoft.com/office/officeart/2008/layout/VerticalCurvedList"/>
    <dgm:cxn modelId="{16B3AE60-2277-AD4F-91E3-6F066A5A3F2D}" type="presOf" srcId="{08714834-C642-6A45-B18D-9D7B78BF1CAE}" destId="{7867F041-33E1-3249-9E56-C3AA090055C4}" srcOrd="0" destOrd="0" presId="urn:microsoft.com/office/officeart/2008/layout/VerticalCurvedList"/>
    <dgm:cxn modelId="{585C1B65-73D3-7349-8AE2-C006554D613C}" srcId="{452742B3-619B-8649-946B-6B70519EA1EB}" destId="{CA03578A-E40B-5943-AFB8-CF7924AB0F02}" srcOrd="3" destOrd="0" parTransId="{053D2C41-32D4-3546-A079-00D4C550DE65}" sibTransId="{AB7C9597-5DD2-3C46-B9B9-6A09B74A0881}"/>
    <dgm:cxn modelId="{73E2D89B-C6DB-D94C-8D71-7B1166EDB50D}" srcId="{452742B3-619B-8649-946B-6B70519EA1EB}" destId="{71492E39-6305-FC42-BB3B-DFA68335D545}" srcOrd="0" destOrd="0" parTransId="{19E62DF9-2ABD-DC40-9BB2-5F3505481D70}" sibTransId="{185B2709-178B-9941-A638-62D3A12A560B}"/>
    <dgm:cxn modelId="{AAB0B3CE-EFE1-CE44-9941-0FF56B4B6234}" type="presOf" srcId="{26024DA0-04C5-AD4B-BCFF-B11FDF2C1F82}" destId="{4C4998EB-B90B-944F-8542-4E2F7839EAE6}" srcOrd="0" destOrd="0" presId="urn:microsoft.com/office/officeart/2008/layout/VerticalCurvedList"/>
    <dgm:cxn modelId="{61BCFBD4-3D43-CE4E-A866-4E2D00F2FFC3}" type="presOf" srcId="{185B2709-178B-9941-A638-62D3A12A560B}" destId="{08EA601A-4025-EE4E-B130-39A0A3C849E3}" srcOrd="0" destOrd="0" presId="urn:microsoft.com/office/officeart/2008/layout/VerticalCurvedList"/>
    <dgm:cxn modelId="{55BDF87C-4748-EA48-B87A-0A80D4412513}" type="presParOf" srcId="{0CCEA60A-4170-C446-B695-B9BC3A121B6C}" destId="{99AE3C42-8D50-4440-AB17-25D199419666}" srcOrd="0" destOrd="0" presId="urn:microsoft.com/office/officeart/2008/layout/VerticalCurvedList"/>
    <dgm:cxn modelId="{FA7150A6-F0AD-CD47-83DD-47403ADDAD87}" type="presParOf" srcId="{99AE3C42-8D50-4440-AB17-25D199419666}" destId="{600BE10F-EB08-2C46-A1CC-751668B93E3B}" srcOrd="0" destOrd="0" presId="urn:microsoft.com/office/officeart/2008/layout/VerticalCurvedList"/>
    <dgm:cxn modelId="{3FB1CFDF-0060-3342-B971-76B13D990251}" type="presParOf" srcId="{600BE10F-EB08-2C46-A1CC-751668B93E3B}" destId="{66D4F6B6-3FFC-0945-ABEA-3364E64417FD}" srcOrd="0" destOrd="0" presId="urn:microsoft.com/office/officeart/2008/layout/VerticalCurvedList"/>
    <dgm:cxn modelId="{CA1C6A5F-F5E7-6F40-94DD-AF2A00F08B6C}" type="presParOf" srcId="{600BE10F-EB08-2C46-A1CC-751668B93E3B}" destId="{08EA601A-4025-EE4E-B130-39A0A3C849E3}" srcOrd="1" destOrd="0" presId="urn:microsoft.com/office/officeart/2008/layout/VerticalCurvedList"/>
    <dgm:cxn modelId="{128763DC-18B3-4945-A333-18ACEF48E5D7}" type="presParOf" srcId="{600BE10F-EB08-2C46-A1CC-751668B93E3B}" destId="{1DE0FE1A-3F72-A341-BAAB-4F01E7586000}" srcOrd="2" destOrd="0" presId="urn:microsoft.com/office/officeart/2008/layout/VerticalCurvedList"/>
    <dgm:cxn modelId="{CD645BD5-8CBF-F842-8B01-B1C5517D88AA}" type="presParOf" srcId="{600BE10F-EB08-2C46-A1CC-751668B93E3B}" destId="{9F4D51F8-ADB2-6F41-8F20-5C82FFC13ACC}" srcOrd="3" destOrd="0" presId="urn:microsoft.com/office/officeart/2008/layout/VerticalCurvedList"/>
    <dgm:cxn modelId="{8E54FB2C-3739-B341-A22F-F44F9CBFCE47}" type="presParOf" srcId="{99AE3C42-8D50-4440-AB17-25D199419666}" destId="{7EB99D85-2F2D-5A4E-848C-B9F150EDD7F5}" srcOrd="1" destOrd="0" presId="urn:microsoft.com/office/officeart/2008/layout/VerticalCurvedList"/>
    <dgm:cxn modelId="{B8E4AC86-0736-9A47-8A2C-134D80B5E0ED}" type="presParOf" srcId="{99AE3C42-8D50-4440-AB17-25D199419666}" destId="{9FC15F1B-B12E-234F-9E04-98B109A28479}" srcOrd="2" destOrd="0" presId="urn:microsoft.com/office/officeart/2008/layout/VerticalCurvedList"/>
    <dgm:cxn modelId="{49B21C19-3710-F046-A9CE-6D395EEA8958}" type="presParOf" srcId="{9FC15F1B-B12E-234F-9E04-98B109A28479}" destId="{700F3C2F-7B20-0545-B06A-DBDDAB65F480}" srcOrd="0" destOrd="0" presId="urn:microsoft.com/office/officeart/2008/layout/VerticalCurvedList"/>
    <dgm:cxn modelId="{C6934B8E-2EE8-3643-8D43-1F7EDA5CC597}" type="presParOf" srcId="{99AE3C42-8D50-4440-AB17-25D199419666}" destId="{7867F041-33E1-3249-9E56-C3AA090055C4}" srcOrd="3" destOrd="0" presId="urn:microsoft.com/office/officeart/2008/layout/VerticalCurvedList"/>
    <dgm:cxn modelId="{C227BD02-57C8-C14B-A745-F00E90C9B8F7}" type="presParOf" srcId="{99AE3C42-8D50-4440-AB17-25D199419666}" destId="{11C17780-FA31-CB41-88D6-85380BD37301}" srcOrd="4" destOrd="0" presId="urn:microsoft.com/office/officeart/2008/layout/VerticalCurvedList"/>
    <dgm:cxn modelId="{C85477CB-8E15-2E4C-AB75-E57E6DC9709C}" type="presParOf" srcId="{11C17780-FA31-CB41-88D6-85380BD37301}" destId="{ECE99DC8-F010-5B4D-B514-8A3E53CBAA02}" srcOrd="0" destOrd="0" presId="urn:microsoft.com/office/officeart/2008/layout/VerticalCurvedList"/>
    <dgm:cxn modelId="{47B94F8F-2C7B-B443-8EE0-C15DB56B00C6}" type="presParOf" srcId="{99AE3C42-8D50-4440-AB17-25D199419666}" destId="{4C4998EB-B90B-944F-8542-4E2F7839EAE6}" srcOrd="5" destOrd="0" presId="urn:microsoft.com/office/officeart/2008/layout/VerticalCurvedList"/>
    <dgm:cxn modelId="{AD7F9DA2-038E-6D43-AE69-DF859F8D2249}" type="presParOf" srcId="{99AE3C42-8D50-4440-AB17-25D199419666}" destId="{1757F9F5-83E4-8446-9B74-BA9EE41B6E39}" srcOrd="6" destOrd="0" presId="urn:microsoft.com/office/officeart/2008/layout/VerticalCurvedList"/>
    <dgm:cxn modelId="{132C0A51-8EBC-A54E-B649-0EEBF5BB7782}" type="presParOf" srcId="{1757F9F5-83E4-8446-9B74-BA9EE41B6E39}" destId="{B6E7135E-7F13-FD4E-8DE9-8CC36867A900}" srcOrd="0" destOrd="0" presId="urn:microsoft.com/office/officeart/2008/layout/VerticalCurvedList"/>
    <dgm:cxn modelId="{DCBEB54B-0ECE-AC49-8545-98645DCB2179}" type="presParOf" srcId="{99AE3C42-8D50-4440-AB17-25D199419666}" destId="{700AFA9E-67E8-CA4A-8D30-CC52C3DB48AE}" srcOrd="7" destOrd="0" presId="urn:microsoft.com/office/officeart/2008/layout/VerticalCurvedList"/>
    <dgm:cxn modelId="{05808E91-7C6D-4441-B14D-EAD0F58F28BF}" type="presParOf" srcId="{99AE3C42-8D50-4440-AB17-25D199419666}" destId="{629C7608-94A5-834C-BC8D-A3D8D73BC742}" srcOrd="8" destOrd="0" presId="urn:microsoft.com/office/officeart/2008/layout/VerticalCurvedList"/>
    <dgm:cxn modelId="{69DF2238-68D3-6440-B5CA-FF97644BAEE3}" type="presParOf" srcId="{629C7608-94A5-834C-BC8D-A3D8D73BC742}" destId="{A85682F8-B7AD-2E45-B7B6-0BE92A1EA5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EA601A-4025-EE4E-B130-39A0A3C849E3}">
      <dsp:nvSpPr>
        <dsp:cNvPr id="0" name=""/>
        <dsp:cNvSpPr/>
      </dsp:nvSpPr>
      <dsp:spPr>
        <a:xfrm>
          <a:off x="-4899742" y="-750837"/>
          <a:ext cx="5835616" cy="5835616"/>
        </a:xfrm>
        <a:prstGeom prst="blockArc">
          <a:avLst>
            <a:gd name="adj1" fmla="val 18900000"/>
            <a:gd name="adj2" fmla="val 2700000"/>
            <a:gd name="adj3" fmla="val 37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B99D85-2F2D-5A4E-848C-B9F150EDD7F5}">
      <dsp:nvSpPr>
        <dsp:cNvPr id="0" name=""/>
        <dsp:cNvSpPr/>
      </dsp:nvSpPr>
      <dsp:spPr>
        <a:xfrm>
          <a:off x="490093" y="333193"/>
          <a:ext cx="9641379" cy="66673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220"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Any company’s confidential or proprietary information</a:t>
          </a:r>
          <a:endParaRPr lang="en-GB" sz="2000" kern="1200" dirty="0"/>
        </a:p>
      </dsp:txBody>
      <dsp:txXfrm>
        <a:off x="490093" y="333193"/>
        <a:ext cx="9641379" cy="666733"/>
      </dsp:txXfrm>
    </dsp:sp>
    <dsp:sp modelId="{700F3C2F-7B20-0545-B06A-DBDDAB65F480}">
      <dsp:nvSpPr>
        <dsp:cNvPr id="0" name=""/>
        <dsp:cNvSpPr/>
      </dsp:nvSpPr>
      <dsp:spPr>
        <a:xfrm>
          <a:off x="73385" y="249851"/>
          <a:ext cx="833416" cy="83341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67F041-33E1-3249-9E56-C3AA090055C4}">
      <dsp:nvSpPr>
        <dsp:cNvPr id="0" name=""/>
        <dsp:cNvSpPr/>
      </dsp:nvSpPr>
      <dsp:spPr>
        <a:xfrm>
          <a:off x="872347" y="1333466"/>
          <a:ext cx="9259125" cy="66673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220"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Prices of products or services of a company</a:t>
          </a:r>
          <a:endParaRPr lang="en-GB" sz="2000" kern="1200" dirty="0"/>
        </a:p>
      </dsp:txBody>
      <dsp:txXfrm>
        <a:off x="872347" y="1333466"/>
        <a:ext cx="9259125" cy="666733"/>
      </dsp:txXfrm>
    </dsp:sp>
    <dsp:sp modelId="{ECE99DC8-F010-5B4D-B514-8A3E53CBAA02}">
      <dsp:nvSpPr>
        <dsp:cNvPr id="0" name=""/>
        <dsp:cNvSpPr/>
      </dsp:nvSpPr>
      <dsp:spPr>
        <a:xfrm>
          <a:off x="455638" y="1250125"/>
          <a:ext cx="833416" cy="83341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4998EB-B90B-944F-8542-4E2F7839EAE6}">
      <dsp:nvSpPr>
        <dsp:cNvPr id="0" name=""/>
        <dsp:cNvSpPr/>
      </dsp:nvSpPr>
      <dsp:spPr>
        <a:xfrm>
          <a:off x="872347" y="2333740"/>
          <a:ext cx="9259125" cy="66673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220"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Purchasing plans for particular goods or services</a:t>
          </a:r>
          <a:endParaRPr lang="en-GB" sz="2000" kern="1200" dirty="0"/>
        </a:p>
      </dsp:txBody>
      <dsp:txXfrm>
        <a:off x="872347" y="2333740"/>
        <a:ext cx="9259125" cy="666733"/>
      </dsp:txXfrm>
    </dsp:sp>
    <dsp:sp modelId="{B6E7135E-7F13-FD4E-8DE9-8CC36867A900}">
      <dsp:nvSpPr>
        <dsp:cNvPr id="0" name=""/>
        <dsp:cNvSpPr/>
      </dsp:nvSpPr>
      <dsp:spPr>
        <a:xfrm>
          <a:off x="455638" y="2250398"/>
          <a:ext cx="833416" cy="83341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0AFA9E-67E8-CA4A-8D30-CC52C3DB48AE}">
      <dsp:nvSpPr>
        <dsp:cNvPr id="0" name=""/>
        <dsp:cNvSpPr/>
      </dsp:nvSpPr>
      <dsp:spPr>
        <a:xfrm>
          <a:off x="490093" y="3334014"/>
          <a:ext cx="9641379" cy="66673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220"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Any company’s specific merger/divestment plans, development plans, inventories, and costs; unless this information is publicly available</a:t>
          </a:r>
          <a:endParaRPr lang="en-GB" sz="2000" kern="1200" dirty="0"/>
        </a:p>
      </dsp:txBody>
      <dsp:txXfrm>
        <a:off x="490093" y="3334014"/>
        <a:ext cx="9641379" cy="666733"/>
      </dsp:txXfrm>
    </dsp:sp>
    <dsp:sp modelId="{A85682F8-B7AD-2E45-B7B6-0BE92A1EA55B}">
      <dsp:nvSpPr>
        <dsp:cNvPr id="0" name=""/>
        <dsp:cNvSpPr/>
      </dsp:nvSpPr>
      <dsp:spPr>
        <a:xfrm>
          <a:off x="73385" y="3250672"/>
          <a:ext cx="833416" cy="83341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FABABF-D1B2-47E4-BB50-36D629D5F36B}" type="datetimeFigureOut">
              <a:rPr lang="en-US" smtClean="0"/>
              <a:t>4/19/23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B597FB-C3CA-4149-A0AE-29D8E1588DC8}" type="slidenum">
              <a:rPr lang="en-US" smtClean="0"/>
              <a:t>‹#›</a:t>
            </a:fld>
            <a:endParaRPr lang="en-US"/>
          </a:p>
        </p:txBody>
      </p:sp>
    </p:spTree>
    <p:extLst>
      <p:ext uri="{BB962C8B-B14F-4D97-AF65-F5344CB8AC3E}">
        <p14:creationId xmlns:p14="http://schemas.microsoft.com/office/powerpoint/2010/main" val="3508028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B597FB-C3CA-4149-A0AE-29D8E1588DC8}" type="slidenum">
              <a:rPr lang="en-US" smtClean="0"/>
              <a:t>1</a:t>
            </a:fld>
            <a:endParaRPr lang="en-US"/>
          </a:p>
        </p:txBody>
      </p:sp>
    </p:spTree>
    <p:extLst>
      <p:ext uri="{BB962C8B-B14F-4D97-AF65-F5344CB8AC3E}">
        <p14:creationId xmlns:p14="http://schemas.microsoft.com/office/powerpoint/2010/main" val="999979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4381C1-6FE3-4C6A-81D4-D0243C7D2EBF}" type="slidenum">
              <a:rPr lang="en-US" smtClean="0"/>
              <a:t>39</a:t>
            </a:fld>
            <a:endParaRPr lang="en-US"/>
          </a:p>
        </p:txBody>
      </p:sp>
    </p:spTree>
    <p:extLst>
      <p:ext uri="{BB962C8B-B14F-4D97-AF65-F5344CB8AC3E}">
        <p14:creationId xmlns:p14="http://schemas.microsoft.com/office/powerpoint/2010/main" val="554266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AB597FB-C3CA-4149-A0AE-29D8E1588DC8}" type="slidenum">
              <a:rPr lang="en-US" smtClean="0"/>
              <a:t>4</a:t>
            </a:fld>
            <a:endParaRPr lang="en-US"/>
          </a:p>
        </p:txBody>
      </p:sp>
    </p:spTree>
    <p:extLst>
      <p:ext uri="{BB962C8B-B14F-4D97-AF65-F5344CB8AC3E}">
        <p14:creationId xmlns:p14="http://schemas.microsoft.com/office/powerpoint/2010/main" val="4131674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AB597FB-C3CA-4149-A0AE-29D8E1588DC8}" type="slidenum">
              <a:rPr lang="en-US" smtClean="0"/>
              <a:t>6</a:t>
            </a:fld>
            <a:endParaRPr lang="en-US"/>
          </a:p>
        </p:txBody>
      </p:sp>
    </p:spTree>
    <p:extLst>
      <p:ext uri="{BB962C8B-B14F-4D97-AF65-F5344CB8AC3E}">
        <p14:creationId xmlns:p14="http://schemas.microsoft.com/office/powerpoint/2010/main" val="2627265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AB597FB-C3CA-4149-A0AE-29D8E1588DC8}" type="slidenum">
              <a:rPr lang="en-US" smtClean="0"/>
              <a:t>8</a:t>
            </a:fld>
            <a:endParaRPr lang="en-US"/>
          </a:p>
        </p:txBody>
      </p:sp>
    </p:spTree>
    <p:extLst>
      <p:ext uri="{BB962C8B-B14F-4D97-AF65-F5344CB8AC3E}">
        <p14:creationId xmlns:p14="http://schemas.microsoft.com/office/powerpoint/2010/main" val="125922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AB597FB-C3CA-4149-A0AE-29D8E1588DC8}" type="slidenum">
              <a:rPr lang="en-US" smtClean="0"/>
              <a:t>28</a:t>
            </a:fld>
            <a:endParaRPr lang="en-US"/>
          </a:p>
        </p:txBody>
      </p:sp>
    </p:spTree>
    <p:extLst>
      <p:ext uri="{BB962C8B-B14F-4D97-AF65-F5344CB8AC3E}">
        <p14:creationId xmlns:p14="http://schemas.microsoft.com/office/powerpoint/2010/main" val="2761551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B597FB-C3CA-4149-A0AE-29D8E1588DC8}" type="slidenum">
              <a:rPr lang="en-US" smtClean="0"/>
              <a:t>29</a:t>
            </a:fld>
            <a:endParaRPr lang="en-US"/>
          </a:p>
        </p:txBody>
      </p:sp>
    </p:spTree>
    <p:extLst>
      <p:ext uri="{BB962C8B-B14F-4D97-AF65-F5344CB8AC3E}">
        <p14:creationId xmlns:p14="http://schemas.microsoft.com/office/powerpoint/2010/main" val="2947454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AB597FB-C3CA-4149-A0AE-29D8E1588DC8}" type="slidenum">
              <a:rPr lang="en-US" smtClean="0"/>
              <a:t>31</a:t>
            </a:fld>
            <a:endParaRPr lang="en-US"/>
          </a:p>
        </p:txBody>
      </p:sp>
    </p:spTree>
    <p:extLst>
      <p:ext uri="{BB962C8B-B14F-4D97-AF65-F5344CB8AC3E}">
        <p14:creationId xmlns:p14="http://schemas.microsoft.com/office/powerpoint/2010/main" val="1649447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AB597FB-C3CA-4149-A0AE-29D8E1588DC8}" type="slidenum">
              <a:rPr lang="en-US" smtClean="0"/>
              <a:t>32</a:t>
            </a:fld>
            <a:endParaRPr lang="en-US"/>
          </a:p>
        </p:txBody>
      </p:sp>
    </p:spTree>
    <p:extLst>
      <p:ext uri="{BB962C8B-B14F-4D97-AF65-F5344CB8AC3E}">
        <p14:creationId xmlns:p14="http://schemas.microsoft.com/office/powerpoint/2010/main" val="2584392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AB597FB-C3CA-4149-A0AE-29D8E1588DC8}" type="slidenum">
              <a:rPr lang="en-US" smtClean="0"/>
              <a:t>35</a:t>
            </a:fld>
            <a:endParaRPr lang="en-US"/>
          </a:p>
        </p:txBody>
      </p:sp>
    </p:spTree>
    <p:extLst>
      <p:ext uri="{BB962C8B-B14F-4D97-AF65-F5344CB8AC3E}">
        <p14:creationId xmlns:p14="http://schemas.microsoft.com/office/powerpoint/2010/main" val="34440233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7048501" y="10654"/>
            <a:ext cx="5143499" cy="6857999"/>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pr="smNativeData" xmlns:p14="http://schemas.microsoft.com/office/powerpoint/2010/main" xmlns=""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99393" y="3612279"/>
            <a:ext cx="8619695" cy="1143000"/>
          </a:xfrm>
        </p:spPr>
        <p:txBody>
          <a:bodyPr>
            <a:normAutofit/>
          </a:bodyPr>
          <a:lstStyle>
            <a:lvl1pPr>
              <a:defRPr sz="2667" i="1">
                <a:solidFill>
                  <a:schemeClr val="accent1"/>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solidFill>
                  <a:schemeClr val="tx2">
                    <a:lumMod val="60000"/>
                    <a:lumOff val="40000"/>
                  </a:schemeClr>
                </a:solidFill>
              </a:defRPr>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3" name="Picture 2">
            <a:extLst>
              <a:ext uri="{FF2B5EF4-FFF2-40B4-BE49-F238E27FC236}">
                <a16:creationId xmlns:a16="http://schemas.microsoft.com/office/drawing/2014/main" id="{9B44A4CE-6EEE-C847-A8ED-7283A476C706}"/>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206925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cxnSp>
        <p:nvCxnSpPr>
          <p:cNvPr id="5" name="Straight Connector 4"/>
          <p:cNvCxnSpPr/>
          <p:nvPr/>
        </p:nvCxnSpPr>
        <p:spPr>
          <a:xfrm>
            <a:off x="598313"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txBox="1">
            <a:spLocks/>
          </p:cNvSpPr>
          <p:nvPr/>
        </p:nvSpPr>
        <p:spPr>
          <a:xfrm>
            <a:off x="9256905" y="6185342"/>
            <a:ext cx="2844800" cy="365125"/>
          </a:xfrm>
          <a:prstGeom prst="rect">
            <a:avLst/>
          </a:prstGeom>
        </p:spPr>
        <p:txBody>
          <a:bodyPr/>
          <a:lstStyle>
            <a:defPPr>
              <a:defRPr lang="en-US"/>
            </a:defPPr>
            <a:lvl1pPr marL="0" algn="ctr" defTabSz="457200" rtl="0" eaLnBrk="1" latinLnBrk="0" hangingPunct="1">
              <a:defRPr sz="1800" kern="1200">
                <a:solidFill>
                  <a:schemeClr val="bg2">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BBDA901-AC44-DA44-B86F-73C28EB4CF87}" type="slidenum">
              <a:rPr lang="en-GB" sz="1333" smtClean="0">
                <a:latin typeface="Arial" panose="020B0604020202020204" pitchFamily="34" charset="0"/>
                <a:cs typeface="Arial" panose="020B0604020202020204" pitchFamily="34" charset="0"/>
              </a:rPr>
              <a:pPr/>
              <a:t>‹#›</a:t>
            </a:fld>
            <a:endParaRPr lang="en-GB" sz="1333"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9148817"/>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488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1263611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6833" y="301625"/>
            <a:ext cx="11220451"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82600" y="1645924"/>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208059" y="1639485"/>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109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540000" y="2572320"/>
            <a:ext cx="7408320" cy="883680"/>
          </a:xfrm>
          <a:prstGeom prst="rect">
            <a:avLst/>
          </a:prstGeom>
          <a:noFill/>
          <a:ln w="0">
            <a:noFill/>
          </a:ln>
        </p:spPr>
        <p:txBody>
          <a:bodyPr lIns="0" tIns="0" rIns="0" bIns="0" anchor="ctr">
            <a:noAutofit/>
          </a:bodyPr>
          <a:lstStyle>
            <a:lvl1pPr indent="0">
              <a:buNone/>
              <a:defRPr/>
            </a:lvl1pPr>
          </a:lstStyle>
          <a:p>
            <a:pPr indent="0">
              <a:buNone/>
            </a:pPr>
            <a:endParaRPr lang="en-GB" sz="2400" b="0" strike="noStrike" spc="-1">
              <a:solidFill>
                <a:srgbClr val="000000"/>
              </a:solidFill>
              <a:latin typeface="Calibri"/>
            </a:endParaRPr>
          </a:p>
        </p:txBody>
      </p:sp>
      <p:sp>
        <p:nvSpPr>
          <p:cNvPr id="190" name="PlaceHolder 2"/>
          <p:cNvSpPr>
            <a:spLocks noGrp="1"/>
          </p:cNvSpPr>
          <p:nvPr>
            <p:ph/>
          </p:nvPr>
        </p:nvSpPr>
        <p:spPr>
          <a:xfrm>
            <a:off x="609600" y="1604640"/>
            <a:ext cx="10972320" cy="3977280"/>
          </a:xfrm>
          <a:prstGeom prst="rect">
            <a:avLst/>
          </a:prstGeom>
          <a:noFill/>
          <a:ln w="0">
            <a:noFill/>
          </a:ln>
        </p:spPr>
        <p:txBody>
          <a:bodyPr lIns="0" tIns="0" rIns="0" bIns="0" anchor="t">
            <a:normAutofit/>
          </a:bodyPr>
          <a:lstStyle>
            <a:lvl1pPr indent="0">
              <a:spcBef>
                <a:spcPts val="1889"/>
              </a:spcBef>
              <a:buNone/>
              <a:defRPr/>
            </a:lvl1pPr>
          </a:lstStyle>
          <a:p>
            <a:pPr indent="0">
              <a:spcBef>
                <a:spcPts val="1417"/>
              </a:spcBef>
              <a:buNone/>
            </a:pPr>
            <a:endParaRPr lang="en-GB" sz="2667" b="0" strike="noStrike" spc="-1">
              <a:solidFill>
                <a:srgbClr val="465052"/>
              </a:solidFill>
              <a:latin typeface="Arial"/>
            </a:endParaRPr>
          </a:p>
        </p:txBody>
      </p:sp>
      <p:sp>
        <p:nvSpPr>
          <p:cNvPr id="4" name="PlaceHolder 3"/>
          <p:cNvSpPr>
            <a:spLocks noGrp="1"/>
          </p:cNvSpPr>
          <p:nvPr>
            <p:ph type="sldNum" idx="5"/>
          </p:nvPr>
        </p:nvSpPr>
        <p:spPr/>
        <p:txBody>
          <a:bodyPr/>
          <a:lstStyle/>
          <a:p>
            <a:fld id="{5B0CD4AD-082F-4D87-B5A2-60C5CF63F834}" type="slidenum">
              <a:t>‹#›</a:t>
            </a:fld>
            <a:endParaRPr/>
          </a:p>
        </p:txBody>
      </p:sp>
    </p:spTree>
    <p:extLst>
      <p:ext uri="{BB962C8B-B14F-4D97-AF65-F5344CB8AC3E}">
        <p14:creationId xmlns:p14="http://schemas.microsoft.com/office/powerpoint/2010/main" val="38956155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a_Title &amp; Content &lt;O&gt;">
    <p:spTree>
      <p:nvGrpSpPr>
        <p:cNvPr id="1" name=""/>
        <p:cNvGrpSpPr/>
        <p:nvPr/>
      </p:nvGrpSpPr>
      <p:grpSpPr>
        <a:xfrm>
          <a:off x="0" y="0"/>
          <a:ext cx="0" cy="0"/>
          <a:chOff x="0" y="0"/>
          <a:chExt cx="0" cy="0"/>
        </a:xfrm>
      </p:grpSpPr>
      <p:pic>
        <p:nvPicPr>
          <p:cNvPr id="7" name="Picture 6" descr="OpenGroup_O_Purple.png">
            <a:extLst>
              <a:ext uri="{FF2B5EF4-FFF2-40B4-BE49-F238E27FC236}">
                <a16:creationId xmlns:a16="http://schemas.microsoft.com/office/drawing/2014/main" id="{5005BAFC-111B-9D44-AA11-F434350F4748}"/>
              </a:ext>
            </a:extLst>
          </p:cNvPr>
          <p:cNvPicPr>
            <a:picLocks noChangeAspect="1"/>
          </p:cNvPicPr>
          <p:nvPr userDrawn="1"/>
        </p:nvPicPr>
        <p:blipFill rotWithShape="1">
          <a:blip r:embed="rId2" cstate="screen">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dirty="0"/>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D3D5913-76EF-1148-B78F-2FDF8B861731}"/>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spTree>
    <p:extLst>
      <p:ext uri="{BB962C8B-B14F-4D97-AF65-F5344CB8AC3E}">
        <p14:creationId xmlns:p14="http://schemas.microsoft.com/office/powerpoint/2010/main" val="12797432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dirty="0"/>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BFD9B87-4217-CE43-86CD-BB874CDAA336}"/>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spTree>
    <p:extLst>
      <p:ext uri="{BB962C8B-B14F-4D97-AF65-F5344CB8AC3E}">
        <p14:creationId xmlns:p14="http://schemas.microsoft.com/office/powerpoint/2010/main" val="1165090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6761018" y="1"/>
            <a:ext cx="5455812" cy="6868652"/>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pr="smNativeData" xmlns:p14="http://schemas.microsoft.com/office/powerpoint/2010/main" xmlns=""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62163" y="3691751"/>
            <a:ext cx="9220080" cy="1143000"/>
          </a:xfrm>
        </p:spPr>
        <p:txBody>
          <a:bodyPr>
            <a:normAutofit/>
          </a:bodyPr>
          <a:lstStyle>
            <a:lvl1pPr>
              <a:defRPr sz="2667" i="1">
                <a:solidFill>
                  <a:srgbClr val="00667F"/>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14" name="Picture 13">
            <a:extLst>
              <a:ext uri="{FF2B5EF4-FFF2-40B4-BE49-F238E27FC236}">
                <a16:creationId xmlns:a16="http://schemas.microsoft.com/office/drawing/2014/main" id="{118335C3-A919-E549-A4AB-05466AF245F5}"/>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410375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6727768" y="-1"/>
            <a:ext cx="5464233" cy="6868652"/>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pr="smNativeData" xmlns:p14="http://schemas.microsoft.com/office/powerpoint/2010/main" xmlns=""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62163" y="3691751"/>
            <a:ext cx="9220080" cy="1143000"/>
          </a:xfrm>
        </p:spPr>
        <p:txBody>
          <a:bodyPr>
            <a:normAutofit/>
          </a:bodyPr>
          <a:lstStyle>
            <a:lvl1pPr>
              <a:defRPr sz="2667" i="1">
                <a:solidFill>
                  <a:srgbClr val="00667F"/>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14" name="Picture 13">
            <a:extLst>
              <a:ext uri="{FF2B5EF4-FFF2-40B4-BE49-F238E27FC236}">
                <a16:creationId xmlns:a16="http://schemas.microsoft.com/office/drawing/2014/main" id="{118335C3-A919-E549-A4AB-05466AF245F5}"/>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323084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14" name="Group 13"/>
          <p:cNvGrpSpPr/>
          <p:nvPr/>
        </p:nvGrpSpPr>
        <p:grpSpPr>
          <a:xfrm>
            <a:off x="0" y="2"/>
            <a:ext cx="12192000" cy="6857999"/>
            <a:chOff x="0" y="0"/>
            <a:chExt cx="9144000" cy="6857999"/>
          </a:xfrm>
        </p:grpSpPr>
        <p:sp>
          <p:nvSpPr>
            <p:cNvPr id="7" name="Rectangle 6"/>
            <p:cNvSpPr/>
            <p:nvPr userDrawn="1"/>
          </p:nvSpPr>
          <p:spPr>
            <a:xfrm>
              <a:off x="0" y="0"/>
              <a:ext cx="9144000" cy="685799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cxnSp>
          <p:nvCxnSpPr>
            <p:cNvPr id="9" name="Straight Connector 8"/>
            <p:cNvCxnSpPr/>
            <p:nvPr userDrawn="1"/>
          </p:nvCxnSpPr>
          <p:spPr>
            <a:xfrm>
              <a:off x="448733" y="6486955"/>
              <a:ext cx="7704667"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userDrawn="1"/>
          </p:nvSpPr>
          <p:spPr>
            <a:xfrm>
              <a:off x="364063" y="6486952"/>
              <a:ext cx="2421466" cy="256545"/>
            </a:xfrm>
            <a:prstGeom prst="rect">
              <a:avLst/>
            </a:prstGeom>
            <a:noFill/>
          </p:spPr>
          <p:txBody>
            <a:bodyPr wrap="square" rtlCol="0">
              <a:spAutoFit/>
            </a:bodyPr>
            <a:lstStyle/>
            <a:p>
              <a:r>
                <a:rPr lang="en-GB" sz="1067" dirty="0">
                  <a:solidFill>
                    <a:srgbClr val="FFFFFF"/>
                  </a:solidFill>
                  <a:latin typeface="Arial" charset="0"/>
                </a:rPr>
                <a:t>Copyright </a:t>
              </a:r>
              <a:r>
                <a:rPr lang="en-GB" sz="1067" dirty="0">
                  <a:solidFill>
                    <a:srgbClr val="FFFFFF"/>
                  </a:solidFill>
                  <a:latin typeface="Arial" charset="0"/>
                  <a:cs typeface="Calibri" charset="0"/>
                </a:rPr>
                <a:t>© </a:t>
              </a:r>
              <a:r>
                <a:rPr lang="en-GB" sz="1067" dirty="0">
                  <a:solidFill>
                    <a:srgbClr val="FFFFFF"/>
                  </a:solidFill>
                  <a:latin typeface="Arial" charset="0"/>
                </a:rPr>
                <a:t>The Open Group 2020</a:t>
              </a:r>
            </a:p>
          </p:txBody>
        </p:sp>
      </p:grpSp>
      <p:sp>
        <p:nvSpPr>
          <p:cNvPr id="12" name="Slide Number Placeholder 5"/>
          <p:cNvSpPr>
            <a:spLocks noGrp="1"/>
          </p:cNvSpPr>
          <p:nvPr>
            <p:ph type="sldNum" sz="quarter" idx="12"/>
          </p:nvPr>
        </p:nvSpPr>
        <p:spPr>
          <a:xfrm>
            <a:off x="10033909" y="6214358"/>
            <a:ext cx="683419" cy="365125"/>
          </a:xfrm>
          <a:prstGeom prst="rect">
            <a:avLst/>
          </a:prstGeom>
        </p:spPr>
        <p:txBody>
          <a:bodyPr/>
          <a:lstStyle>
            <a:lvl1pPr algn="ctr">
              <a:defRPr>
                <a:solidFill>
                  <a:schemeClr val="accent1"/>
                </a:solidFill>
              </a:defRPr>
            </a:lvl1pPr>
          </a:lstStyle>
          <a:p>
            <a:fld id="{2FEB81B2-2AA1-4AF4-A66A-0751F51A3799}" type="slidenum">
              <a:rPr lang="en-US" smtClean="0"/>
              <a:t>‹#›</a:t>
            </a:fld>
            <a:endParaRPr lang="en-US"/>
          </a:p>
        </p:txBody>
      </p:sp>
      <p:sp>
        <p:nvSpPr>
          <p:cNvPr id="2" name="Title 1"/>
          <p:cNvSpPr>
            <a:spLocks noGrp="1"/>
          </p:cNvSpPr>
          <p:nvPr>
            <p:ph type="ctrTitle" hasCustomPrompt="1"/>
          </p:nvPr>
        </p:nvSpPr>
        <p:spPr>
          <a:xfrm>
            <a:off x="540174" y="2572217"/>
            <a:ext cx="7408985" cy="884079"/>
          </a:xfrm>
        </p:spPr>
        <p:txBody>
          <a:bodyPr>
            <a:normAutofit/>
          </a:bodyPr>
          <a:lstStyle>
            <a:lvl1pPr>
              <a:defRPr sz="5333" baseline="0">
                <a:solidFill>
                  <a:schemeClr val="bg1"/>
                </a:solidFill>
              </a:defRPr>
            </a:lvl1pPr>
          </a:lstStyle>
          <a:p>
            <a:r>
              <a:rPr lang="en-GB" dirty="0"/>
              <a:t>Divider Title</a:t>
            </a:r>
            <a:endParaRPr lang="en-US" dirty="0"/>
          </a:p>
        </p:txBody>
      </p:sp>
      <p:pic>
        <p:nvPicPr>
          <p:cNvPr id="13" name="7A01CB94-0562-4695-BAB5-9169043FC443">
            <a:extLst>
              <a:ext uri="{FF2B5EF4-FFF2-40B4-BE49-F238E27FC236}">
                <a16:creationId xmlns:a16="http://schemas.microsoft.com/office/drawing/2014/main" id="{D4C70607-63BD-47CF-82FF-ECEC23DB8677}"/>
              </a:ext>
            </a:extLst>
          </p:cNvPr>
          <p:cNvPicPr>
            <a:picLocks noChangeAspect="1" noChangeArrowheads="1"/>
          </p:cNvPicPr>
          <p:nvPr/>
        </p:nvPicPr>
        <p:blipFill>
          <a:blip r:embed="rId2"/>
          <a:stretch>
            <a:fillRect/>
          </a:stretch>
        </p:blipFill>
        <p:spPr bwMode="auto">
          <a:xfrm>
            <a:off x="10717328" y="6154309"/>
            <a:ext cx="1219200" cy="4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7189071"/>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544722" y="6476907"/>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76903"/>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188217" y="6218236"/>
            <a:ext cx="2844800" cy="365125"/>
          </a:xfrm>
          <a:prstGeom prst="rect">
            <a:avLst/>
          </a:prstGeom>
        </p:spPr>
        <p:txBody>
          <a:bodyPr/>
          <a:lstStyle>
            <a:lvl1pPr algn="ctr">
              <a:defRPr>
                <a:solidFill>
                  <a:schemeClr val="bg2">
                    <a:lumMod val="75000"/>
                  </a:schemeClr>
                </a:solidFill>
              </a:defRPr>
            </a:lvl1pPr>
          </a:lstStyle>
          <a:p>
            <a:fld id="{E47BC618-24A3-4969-A553-87364AA6DABE}" type="slidenum">
              <a:rPr lang="en-US" smtClean="0"/>
              <a:t>‹#›</a:t>
            </a:fld>
            <a:endParaRPr lang="en-US"/>
          </a:p>
        </p:txBody>
      </p:sp>
      <p:cxnSp>
        <p:nvCxnSpPr>
          <p:cNvPr id="7" name="Straight Connector 6">
            <a:extLst>
              <a:ext uri="{FF2B5EF4-FFF2-40B4-BE49-F238E27FC236}">
                <a16:creationId xmlns:a16="http://schemas.microsoft.com/office/drawing/2014/main" id="{D912CF3F-F052-48F2-BB12-FAFEFD760352}"/>
              </a:ext>
            </a:extLst>
          </p:cNvPr>
          <p:cNvCxnSpPr/>
          <p:nvPr userDrawn="1"/>
        </p:nvCxnSpPr>
        <p:spPr>
          <a:xfrm>
            <a:off x="598312" y="6486956"/>
            <a:ext cx="9891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926200"/>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213976"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1163263283"/>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239733"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cxnSp>
        <p:nvCxnSpPr>
          <p:cNvPr id="8" name="Straight Connector 7"/>
          <p:cNvCxnSpPr/>
          <p:nvPr/>
        </p:nvCxnSpPr>
        <p:spPr>
          <a:xfrm>
            <a:off x="544722" y="6486952"/>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0"/>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pic>
        <p:nvPicPr>
          <p:cNvPr id="15" name="Picture 14" descr="OpenGroup_O_Purple.png"/>
          <p:cNvPicPr>
            <a:picLocks noChangeAspect="1"/>
          </p:cNvPicPr>
          <p:nvPr/>
        </p:nvPicPr>
        <p:blipFill rotWithShape="1">
          <a:blip r:embed="rId2" cstate="print">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Tree>
    <p:extLst>
      <p:ext uri="{BB962C8B-B14F-4D97-AF65-F5344CB8AC3E}">
        <p14:creationId xmlns:p14="http://schemas.microsoft.com/office/powerpoint/2010/main" val="857990400"/>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cxnSp>
        <p:nvCxnSpPr>
          <p:cNvPr id="11" name="Straight Connector 10"/>
          <p:cNvCxnSpPr/>
          <p:nvPr/>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p:cNvSpPr>
            <a:spLocks noGrp="1"/>
          </p:cNvSpPr>
          <p:nvPr>
            <p:ph type="sldNum" sz="quarter" idx="12"/>
          </p:nvPr>
        </p:nvSpPr>
        <p:spPr>
          <a:xfrm>
            <a:off x="9205389" y="6200136"/>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3756944450"/>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cxnSp>
        <p:nvCxnSpPr>
          <p:cNvPr id="6" name="Straight Connector 5"/>
          <p:cNvCxnSpPr/>
          <p:nvPr/>
        </p:nvCxnSpPr>
        <p:spPr>
          <a:xfrm>
            <a:off x="598313" y="6497004"/>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85418" y="6497002"/>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248320" y="6218236"/>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813599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4"/>
          </p:nvPr>
        </p:nvSpPr>
        <p:spPr>
          <a:xfrm>
            <a:off x="10179749" y="6215495"/>
            <a:ext cx="685585" cy="365125"/>
          </a:xfrm>
          <a:prstGeom prst="rect">
            <a:avLst/>
          </a:prstGeom>
        </p:spPr>
        <p:txBody>
          <a:bodyPr/>
          <a:lstStyle>
            <a:lvl1pPr algn="ctr">
              <a:defRPr sz="1333">
                <a:solidFill>
                  <a:schemeClr val="bg2">
                    <a:lumMod val="75000"/>
                  </a:schemeClr>
                </a:solidFill>
                <a:latin typeface="Arial" panose="020B0604020202020204" pitchFamily="34" charset="0"/>
                <a:cs typeface="Arial" panose="020B0604020202020204" pitchFamily="34" charset="0"/>
              </a:defRPr>
            </a:lvl1pPr>
          </a:lstStyle>
          <a:p>
            <a:fld id="{4BBDA901-AC44-DA44-B86F-73C28EB4CF87}" type="slidenum">
              <a:rPr lang="en-GB" smtClean="0"/>
              <a:pPr/>
              <a:t>‹#›</a:t>
            </a:fld>
            <a:endParaRPr lang="en-GB" dirty="0"/>
          </a:p>
        </p:txBody>
      </p:sp>
      <p:pic>
        <p:nvPicPr>
          <p:cNvPr id="5" name="7A01CB94-0562-4695-BAB5-9169043FC443">
            <a:extLst>
              <a:ext uri="{FF2B5EF4-FFF2-40B4-BE49-F238E27FC236}">
                <a16:creationId xmlns:a16="http://schemas.microsoft.com/office/drawing/2014/main" id="{EEB16DD9-F0A7-473C-ADDE-761176C9E0E6}"/>
              </a:ext>
            </a:extLst>
          </p:cNvPr>
          <p:cNvPicPr>
            <a:picLocks noChangeAspect="1" noChangeArrowheads="1"/>
          </p:cNvPicPr>
          <p:nvPr/>
        </p:nvPicPr>
        <p:blipFill>
          <a:blip r:embed="rId18"/>
          <a:stretch>
            <a:fillRect/>
          </a:stretch>
        </p:blipFill>
        <p:spPr bwMode="auto">
          <a:xfrm>
            <a:off x="10865333" y="6248677"/>
            <a:ext cx="1219200" cy="4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331618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6" r:id="rId13"/>
    <p:sldLayoutId id="2147483707" r:id="rId14"/>
    <p:sldLayoutId id="2147483708" r:id="rId15"/>
    <p:sldLayoutId id="2147483709" r:id="rId16"/>
  </p:sldLayoutIdLst>
  <p:hf hdr="0" ftr="0" dt="0"/>
  <p:txStyles>
    <p:title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p:titleStyle>
    <p:bodyStyle>
      <a:lvl1pPr marL="457189" indent="-457189" algn="l" defTabSz="609585" rtl="0" eaLnBrk="1" latinLnBrk="0" hangingPunct="1">
        <a:spcBef>
          <a:spcPct val="20000"/>
        </a:spcBef>
        <a:buClr>
          <a:schemeClr val="accent1"/>
        </a:buClr>
        <a:buFont typeface="Arial" panose="020B0604020202020204" pitchFamily="34" charset="0"/>
        <a:buChar char="»"/>
        <a:defRPr lang="en-GB" sz="3200" kern="1200" dirty="0">
          <a:solidFill>
            <a:schemeClr val="tx2"/>
          </a:solidFill>
          <a:latin typeface="Arial" panose="020B0604020202020204" pitchFamily="34" charset="0"/>
          <a:ea typeface="+mn-ea"/>
          <a:cs typeface="Arial" panose="020B0604020202020204" pitchFamily="34" charset="0"/>
        </a:defRPr>
      </a:lvl1pPr>
      <a:lvl2pPr marL="990575" indent="-380990" algn="l" defTabSz="609585" rtl="0" eaLnBrk="1" latinLnBrk="0" hangingPunct="1">
        <a:spcBef>
          <a:spcPct val="20000"/>
        </a:spcBef>
        <a:buClr>
          <a:schemeClr val="accent1"/>
        </a:buClr>
        <a:buFont typeface="Arial"/>
        <a:buChar char="–"/>
        <a:defRPr lang="en-GB" sz="2667" kern="1200" dirty="0">
          <a:solidFill>
            <a:schemeClr val="tx2"/>
          </a:solidFill>
          <a:latin typeface="Arial" panose="020B0604020202020204" pitchFamily="34" charset="0"/>
          <a:ea typeface="+mn-ea"/>
          <a:cs typeface="Arial" panose="020B0604020202020204" pitchFamily="34" charset="0"/>
        </a:defRPr>
      </a:lvl2pPr>
      <a:lvl3pPr marL="1523962" indent="-304792" algn="l" defTabSz="609585" rtl="0" eaLnBrk="1" latinLnBrk="0" hangingPunct="1">
        <a:spcBef>
          <a:spcPct val="20000"/>
        </a:spcBef>
        <a:buClr>
          <a:schemeClr val="accent1"/>
        </a:buClr>
        <a:buFont typeface="Arial"/>
        <a:buChar char="•"/>
        <a:defRPr lang="en-GB" sz="2400" kern="1200" dirty="0">
          <a:solidFill>
            <a:schemeClr val="tx2"/>
          </a:solidFill>
          <a:latin typeface="Arial" panose="020B0604020202020204" pitchFamily="34" charset="0"/>
          <a:ea typeface="+mn-ea"/>
          <a:cs typeface="Arial" panose="020B0604020202020204" pitchFamily="34" charset="0"/>
        </a:defRPr>
      </a:lvl3pPr>
      <a:lvl4pPr marL="2133547" indent="-304792" algn="l" defTabSz="609585" rtl="0" eaLnBrk="1" latinLnBrk="0" hangingPunct="1">
        <a:spcBef>
          <a:spcPct val="20000"/>
        </a:spcBef>
        <a:buClr>
          <a:schemeClr val="accent1"/>
        </a:buClr>
        <a:buFont typeface="Arial"/>
        <a:buChar char="–"/>
        <a:defRPr lang="en-GB" sz="2133" kern="1200" dirty="0">
          <a:solidFill>
            <a:schemeClr val="tx2"/>
          </a:solidFill>
          <a:latin typeface="Arial" panose="020B0604020202020204" pitchFamily="34" charset="0"/>
          <a:ea typeface="+mn-ea"/>
          <a:cs typeface="Arial" panose="020B0604020202020204" pitchFamily="34" charset="0"/>
        </a:defRPr>
      </a:lvl4pPr>
      <a:lvl5pPr marL="2743131" indent="-304792" algn="l" defTabSz="609585" rtl="0" eaLnBrk="1" latinLnBrk="0" hangingPunct="1">
        <a:spcBef>
          <a:spcPct val="20000"/>
        </a:spcBef>
        <a:buClr>
          <a:schemeClr val="accent1"/>
        </a:buClr>
        <a:buFont typeface="Arial"/>
        <a:buChar char="»"/>
        <a:defRPr lang="en-US" sz="1867" kern="1200" dirty="0">
          <a:solidFill>
            <a:schemeClr val="tx2"/>
          </a:solidFill>
          <a:latin typeface="Arial" panose="020B0604020202020204" pitchFamily="34" charset="0"/>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gitlab.opengroup.org/osdu/subcommittees/ea/docs/-/raw/master/Design%20Documents/Reference%20Architecture/OSDU_Reference_Architecture.docx" TargetMode="External"/><Relationship Id="rId7" Type="http://schemas.openxmlformats.org/officeDocument/2006/relationships/hyperlink" Target="https://gitlab.opengroup.org/osdu/subcommittees/ea/docs/-/raw/master/Design%20Documents/System%20Concept/OSDU_System_Concept.docx?inline=false" TargetMode="External"/><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0.png"/><Relationship Id="rId11" Type="http://schemas.openxmlformats.org/officeDocument/2006/relationships/hyperlink" Target="https://gitlab.opengroup.org/osdu/subcommittees/data-def/docs/-/blob/master/Design%20Documents/Schema_Usage_Guide.pdf" TargetMode="External"/><Relationship Id="rId5" Type="http://schemas.openxmlformats.org/officeDocument/2006/relationships/hyperlink" Target="https://gitlab.opengroup.org/osdu/subcommittees/business-model-outreach/projects/app-dev-training/docs/-/raw/master/OSDU_Application_Development_Guide_V1.0.docx?inline=false" TargetMode="Externa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hyperlink" Target="https://gitlab.opengroup.org/osdu/subcommittees/business-model-outreach/projects/cert/docs/-/blob/master/TeamDocuments/R3%20Deliverables/OSDU_Technical_Standard_V1_draft_16.docx"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gitlab.opengroup.org/osdu/subcommittees/data-def/work-products/schema/-/tree/master"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community.opengroup.org/osdu/data/data-definitions/-/tree/master/E-R"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file:////osdu/platform/system/reference/crs-conversion-service/-/blob/master/crs-converter-core/src/main/java/org/opengroup/osdu/crs/interfaces/ITrajectoryConverter.java" TargetMode="External"/><Relationship Id="rId2" Type="http://schemas.openxmlformats.org/officeDocument/2006/relationships/hyperlink" Target="file:////osdu/platform/system/reference/crs-conversion-service/-/blob/master/crs-converter-core/src/main/java/org/opengroup/osdu/crs/interfaces/ICRSConverter.java" TargetMode="External"/><Relationship Id="rId1" Type="http://schemas.openxmlformats.org/officeDocument/2006/relationships/slideLayout" Target="../slideLayouts/slideLayout7.xml"/><Relationship Id="rId4" Type="http://schemas.openxmlformats.org/officeDocument/2006/relationships/hyperlink" Target="file:////osdu/platform/system/reference/crs-conversion-service/-/blob/master/crs-converter-core/src/main/java/org/opengroup/osdu/crs/interfaces/IPointConverter.java"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hyperlink" Target="https://collaboration.opengroup.org/focal_points/protected" TargetMode="External"/><Relationship Id="rId2" Type="http://schemas.openxmlformats.org/officeDocument/2006/relationships/hyperlink" Target="file:///Users/janemcconnell/Library/Mobile%20Documents/com~apple~Keynote/Documents/opensdu.slack.com" TargetMode="Externa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A10D-D5A1-43F9-BB48-099F98F50089}"/>
              </a:ext>
            </a:extLst>
          </p:cNvPr>
          <p:cNvSpPr>
            <a:spLocks noGrp="1"/>
          </p:cNvSpPr>
          <p:nvPr>
            <p:ph type="title"/>
          </p:nvPr>
        </p:nvSpPr>
        <p:spPr/>
        <p:txBody>
          <a:bodyPr/>
          <a:lstStyle/>
          <a:p>
            <a:r>
              <a:rPr lang="en-US" dirty="0"/>
              <a:t>OSDU Data Platform Architecture</a:t>
            </a:r>
          </a:p>
        </p:txBody>
      </p:sp>
      <p:sp>
        <p:nvSpPr>
          <p:cNvPr id="3" name="Subtitle 2">
            <a:extLst>
              <a:ext uri="{FF2B5EF4-FFF2-40B4-BE49-F238E27FC236}">
                <a16:creationId xmlns:a16="http://schemas.microsoft.com/office/drawing/2014/main" id="{A112216E-702E-4CA8-81DE-A6BEA0F14B05}"/>
              </a:ext>
            </a:extLst>
          </p:cNvPr>
          <p:cNvSpPr>
            <a:spLocks noGrp="1"/>
          </p:cNvSpPr>
          <p:nvPr>
            <p:ph idx="1"/>
          </p:nvPr>
        </p:nvSpPr>
        <p:spPr/>
        <p:txBody>
          <a:bodyPr>
            <a:normAutofit fontScale="77500" lnSpcReduction="20000"/>
          </a:bodyPr>
          <a:lstStyle/>
          <a:p>
            <a:pPr marL="0" indent="0">
              <a:buNone/>
            </a:pPr>
            <a:r>
              <a:rPr lang="en-US" sz="2800" dirty="0"/>
              <a:t>Overview for Data Platform Architecture</a:t>
            </a:r>
          </a:p>
          <a:p>
            <a:r>
              <a:rPr lang="en-US" sz="2600" dirty="0"/>
              <a:t>Apr 2023</a:t>
            </a:r>
          </a:p>
        </p:txBody>
      </p:sp>
    </p:spTree>
    <p:extLst>
      <p:ext uri="{BB962C8B-B14F-4D97-AF65-F5344CB8AC3E}">
        <p14:creationId xmlns:p14="http://schemas.microsoft.com/office/powerpoint/2010/main" val="221390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15DF-1897-8548-BBA0-E924D18A8554}"/>
              </a:ext>
            </a:extLst>
          </p:cNvPr>
          <p:cNvSpPr>
            <a:spLocks noGrp="1"/>
          </p:cNvSpPr>
          <p:nvPr>
            <p:ph type="title"/>
          </p:nvPr>
        </p:nvSpPr>
        <p:spPr/>
        <p:txBody>
          <a:bodyPr/>
          <a:lstStyle/>
          <a:p>
            <a:r>
              <a:rPr lang="en-GB"/>
              <a:t>The roles we have defined</a:t>
            </a:r>
          </a:p>
        </p:txBody>
      </p:sp>
      <p:sp>
        <p:nvSpPr>
          <p:cNvPr id="3" name="Slide Number Placeholder 2">
            <a:extLst>
              <a:ext uri="{FF2B5EF4-FFF2-40B4-BE49-F238E27FC236}">
                <a16:creationId xmlns:a16="http://schemas.microsoft.com/office/drawing/2014/main" id="{2AF1488A-063B-1141-ADE7-E144DE19CA56}"/>
              </a:ext>
            </a:extLst>
          </p:cNvPr>
          <p:cNvSpPr>
            <a:spLocks noGrp="1"/>
          </p:cNvSpPr>
          <p:nvPr>
            <p:ph type="sldNum" sz="quarter" idx="12"/>
          </p:nvPr>
        </p:nvSpPr>
        <p:spPr/>
        <p:txBody>
          <a:bodyPr/>
          <a:lstStyle/>
          <a:p>
            <a:fld id="{2FEB81B2-2AA1-4AF4-A66A-0751F51A3799}" type="slidenum">
              <a:rPr lang="en-US" smtClean="0"/>
              <a:t>10</a:t>
            </a:fld>
            <a:endParaRPr lang="en-US"/>
          </a:p>
        </p:txBody>
      </p:sp>
      <p:graphicFrame>
        <p:nvGraphicFramePr>
          <p:cNvPr id="4" name="Table 3">
            <a:extLst>
              <a:ext uri="{FF2B5EF4-FFF2-40B4-BE49-F238E27FC236}">
                <a16:creationId xmlns:a16="http://schemas.microsoft.com/office/drawing/2014/main" id="{3855ADD3-3989-7D46-B5DB-D1339A99DEBB}"/>
              </a:ext>
            </a:extLst>
          </p:cNvPr>
          <p:cNvGraphicFramePr>
            <a:graphicFrameLocks noGrp="1"/>
          </p:cNvGraphicFramePr>
          <p:nvPr/>
        </p:nvGraphicFramePr>
        <p:xfrm>
          <a:off x="609599" y="1554957"/>
          <a:ext cx="10972799" cy="4608235"/>
        </p:xfrm>
        <a:graphic>
          <a:graphicData uri="http://schemas.openxmlformats.org/drawingml/2006/table">
            <a:tbl>
              <a:tblPr firstRow="1" firstCol="1" bandRow="1">
                <a:tableStyleId>{5C22544A-7EE6-4342-B048-85BDC9FD1C3A}</a:tableStyleId>
              </a:tblPr>
              <a:tblGrid>
                <a:gridCol w="2318427">
                  <a:extLst>
                    <a:ext uri="{9D8B030D-6E8A-4147-A177-3AD203B41FA5}">
                      <a16:colId xmlns:a16="http://schemas.microsoft.com/office/drawing/2014/main" val="3080864072"/>
                    </a:ext>
                  </a:extLst>
                </a:gridCol>
                <a:gridCol w="8654372">
                  <a:extLst>
                    <a:ext uri="{9D8B030D-6E8A-4147-A177-3AD203B41FA5}">
                      <a16:colId xmlns:a16="http://schemas.microsoft.com/office/drawing/2014/main" val="1073821369"/>
                    </a:ext>
                  </a:extLst>
                </a:gridCol>
              </a:tblGrid>
              <a:tr h="255226">
                <a:tc>
                  <a:txBody>
                    <a:bodyPr/>
                    <a:lstStyle/>
                    <a:p>
                      <a:pPr>
                        <a:spcAft>
                          <a:spcPts val="600"/>
                        </a:spcAft>
                      </a:pPr>
                      <a:r>
                        <a:rPr lang="en-GB" sz="1200">
                          <a:effectLst/>
                          <a:latin typeface="+mj-lt"/>
                          <a:ea typeface="Times New Roman" panose="02020603050405020304" pitchFamily="18" charset="0"/>
                        </a:rPr>
                        <a:t>Role</a:t>
                      </a:r>
                    </a:p>
                  </a:txBody>
                  <a:tcPr marL="45768" marR="45768" marT="0" marB="0"/>
                </a:tc>
                <a:tc>
                  <a:txBody>
                    <a:bodyPr/>
                    <a:lstStyle/>
                    <a:p>
                      <a:pPr>
                        <a:spcAft>
                          <a:spcPts val="600"/>
                        </a:spcAft>
                      </a:pPr>
                      <a:r>
                        <a:rPr lang="en-GB" sz="1200">
                          <a:effectLst/>
                          <a:latin typeface="+mj-lt"/>
                          <a:ea typeface="Times New Roman" panose="02020603050405020304" pitchFamily="18" charset="0"/>
                        </a:rPr>
                        <a:t>Description</a:t>
                      </a:r>
                    </a:p>
                  </a:txBody>
                  <a:tcPr marL="45768" marR="45768" marT="0" marB="0"/>
                </a:tc>
                <a:extLst>
                  <a:ext uri="{0D108BD9-81ED-4DB2-BD59-A6C34878D82A}">
                    <a16:rowId xmlns:a16="http://schemas.microsoft.com/office/drawing/2014/main" val="3488501097"/>
                  </a:ext>
                </a:extLst>
              </a:tr>
              <a:tr h="937459">
                <a:tc>
                  <a:txBody>
                    <a:bodyPr/>
                    <a:lstStyle/>
                    <a:p>
                      <a:pPr>
                        <a:spcAft>
                          <a:spcPts val="600"/>
                        </a:spcAft>
                      </a:pPr>
                      <a:r>
                        <a:rPr lang="en-US" sz="1100">
                          <a:effectLst/>
                        </a:rPr>
                        <a:t>OSDU Data Platform Provider</a:t>
                      </a:r>
                      <a:endParaRPr lang="en-GB" sz="1200">
                        <a:effectLst/>
                        <a:latin typeface="Times New Roman" panose="02020603050405020304" pitchFamily="18" charset="0"/>
                        <a:ea typeface="Times New Roman" panose="02020603050405020304" pitchFamily="18" charset="0"/>
                      </a:endParaRPr>
                    </a:p>
                  </a:txBody>
                  <a:tcPr marL="45768" marR="45768" marT="0" marB="0"/>
                </a:tc>
                <a:tc>
                  <a:txBody>
                    <a:bodyPr/>
                    <a:lstStyle/>
                    <a:p>
                      <a:pPr>
                        <a:spcAft>
                          <a:spcPts val="600"/>
                        </a:spcAft>
                      </a:pPr>
                      <a:r>
                        <a:rPr lang="en-US" sz="1100">
                          <a:effectLst/>
                        </a:rPr>
                        <a:t>An OSDU Data Platform Provider refers to a specific type of service provider that delivers to the market an implementation offering of an OSDU Data Platform.  In some cases, an OSDU Platform Provider may perform the technical development of the platform product as well as making the product offering available for customer adoption.  In other cases, the Platform Provider may simply take an existing OSDU Data Platform product offering and extend it to include additional features and functionality beyond those defined in the OSDU Standard and make this available as a new OSDU Data Platform product offering for customer adoption.</a:t>
                      </a:r>
                      <a:endParaRPr lang="en-GB" sz="1200">
                        <a:effectLst/>
                        <a:latin typeface="Times New Roman" panose="02020603050405020304" pitchFamily="18" charset="0"/>
                        <a:ea typeface="Times New Roman" panose="02020603050405020304" pitchFamily="18" charset="0"/>
                      </a:endParaRPr>
                    </a:p>
                  </a:txBody>
                  <a:tcPr marL="45768" marR="45768" marT="0" marB="0"/>
                </a:tc>
                <a:extLst>
                  <a:ext uri="{0D108BD9-81ED-4DB2-BD59-A6C34878D82A}">
                    <a16:rowId xmlns:a16="http://schemas.microsoft.com/office/drawing/2014/main" val="1666196849"/>
                  </a:ext>
                </a:extLst>
              </a:tr>
              <a:tr h="781216">
                <a:tc>
                  <a:txBody>
                    <a:bodyPr/>
                    <a:lstStyle/>
                    <a:p>
                      <a:pPr>
                        <a:spcAft>
                          <a:spcPts val="600"/>
                        </a:spcAft>
                      </a:pPr>
                      <a:r>
                        <a:rPr lang="en-US" sz="1100">
                          <a:effectLst/>
                        </a:rPr>
                        <a:t>OSDU Data Platform Operator</a:t>
                      </a:r>
                      <a:endParaRPr lang="en-GB" sz="1200">
                        <a:effectLst/>
                        <a:latin typeface="Times New Roman" panose="02020603050405020304" pitchFamily="18" charset="0"/>
                        <a:ea typeface="Times New Roman" panose="02020603050405020304" pitchFamily="18" charset="0"/>
                      </a:endParaRPr>
                    </a:p>
                  </a:txBody>
                  <a:tcPr marL="45768" marR="45768" marT="0" marB="0"/>
                </a:tc>
                <a:tc>
                  <a:txBody>
                    <a:bodyPr/>
                    <a:lstStyle/>
                    <a:p>
                      <a:pPr>
                        <a:spcAft>
                          <a:spcPts val="600"/>
                        </a:spcAft>
                      </a:pPr>
                      <a:r>
                        <a:rPr lang="en-US" sz="1100">
                          <a:effectLst/>
                        </a:rPr>
                        <a:t>We use the term Platform Operator to collectively refer to every entity who might use an instance of the OSDU data platform to store and operate on their subsurface and related energy data. The typical case is a major oil/gas operating company such as Shell, ExxonMobil, Chevron, etc. However, the role of Platform Operator more directly corresponds to the owner of the system and the entity ultimately responsible for it. There will be many participants in the data ecosystem who will collect, sell, process, and transform data. Any of these organizations might operate one or more instances of the OSDU Data Platform.</a:t>
                      </a:r>
                      <a:endParaRPr lang="en-GB" sz="1200">
                        <a:effectLst/>
                        <a:latin typeface="Times New Roman" panose="02020603050405020304" pitchFamily="18" charset="0"/>
                        <a:ea typeface="Times New Roman" panose="02020603050405020304" pitchFamily="18" charset="0"/>
                      </a:endParaRPr>
                    </a:p>
                  </a:txBody>
                  <a:tcPr marL="45768" marR="45768" marT="0" marB="0"/>
                </a:tc>
                <a:extLst>
                  <a:ext uri="{0D108BD9-81ED-4DB2-BD59-A6C34878D82A}">
                    <a16:rowId xmlns:a16="http://schemas.microsoft.com/office/drawing/2014/main" val="1398873268"/>
                  </a:ext>
                </a:extLst>
              </a:tr>
              <a:tr h="468729">
                <a:tc>
                  <a:txBody>
                    <a:bodyPr/>
                    <a:lstStyle/>
                    <a:p>
                      <a:pPr>
                        <a:spcAft>
                          <a:spcPts val="600"/>
                        </a:spcAft>
                      </a:pPr>
                      <a:r>
                        <a:rPr lang="en-US" sz="1100">
                          <a:effectLst/>
                        </a:rPr>
                        <a:t>OSDU Data Platform Developer</a:t>
                      </a:r>
                      <a:endParaRPr lang="en-GB" sz="1200">
                        <a:effectLst/>
                        <a:latin typeface="Times New Roman" panose="02020603050405020304" pitchFamily="18" charset="0"/>
                        <a:ea typeface="Times New Roman" panose="02020603050405020304" pitchFamily="18" charset="0"/>
                      </a:endParaRPr>
                    </a:p>
                  </a:txBody>
                  <a:tcPr marL="45768" marR="45768" marT="0" marB="0"/>
                </a:tc>
                <a:tc>
                  <a:txBody>
                    <a:bodyPr/>
                    <a:lstStyle/>
                    <a:p>
                      <a:pPr>
                        <a:spcAft>
                          <a:spcPts val="600"/>
                        </a:spcAft>
                      </a:pPr>
                      <a:r>
                        <a:rPr lang="en-US" sz="1100">
                          <a:effectLst/>
                        </a:rPr>
                        <a:t>The OSDU Data Platform is the foundation block for the OSDU ecosystem.  The term Platform Developer refers to the OSDU Forum members who are writing common code that becomes part of the core data platform. Any member organization is eligible to contribute code toward the data platform’s functionality, as governed by the OSDU Forum.</a:t>
                      </a:r>
                      <a:endParaRPr lang="en-GB" sz="1200">
                        <a:effectLst/>
                        <a:latin typeface="Times New Roman" panose="02020603050405020304" pitchFamily="18" charset="0"/>
                        <a:ea typeface="Times New Roman" panose="02020603050405020304" pitchFamily="18" charset="0"/>
                      </a:endParaRPr>
                    </a:p>
                  </a:txBody>
                  <a:tcPr marL="45768" marR="45768" marT="0" marB="0"/>
                </a:tc>
                <a:extLst>
                  <a:ext uri="{0D108BD9-81ED-4DB2-BD59-A6C34878D82A}">
                    <a16:rowId xmlns:a16="http://schemas.microsoft.com/office/drawing/2014/main" val="1302075635"/>
                  </a:ext>
                </a:extLst>
              </a:tr>
              <a:tr h="468729">
                <a:tc>
                  <a:txBody>
                    <a:bodyPr/>
                    <a:lstStyle/>
                    <a:p>
                      <a:pPr>
                        <a:spcAft>
                          <a:spcPts val="600"/>
                        </a:spcAft>
                      </a:pPr>
                      <a:r>
                        <a:rPr lang="en-US" sz="1100">
                          <a:effectLst/>
                        </a:rPr>
                        <a:t>Infrastructure Provider</a:t>
                      </a:r>
                      <a:endParaRPr lang="en-GB" sz="1200">
                        <a:effectLst/>
                        <a:latin typeface="Times New Roman" panose="02020603050405020304" pitchFamily="18" charset="0"/>
                        <a:ea typeface="Times New Roman" panose="02020603050405020304" pitchFamily="18" charset="0"/>
                      </a:endParaRPr>
                    </a:p>
                  </a:txBody>
                  <a:tcPr marL="45768" marR="45768" marT="0" marB="0"/>
                </a:tc>
                <a:tc>
                  <a:txBody>
                    <a:bodyPr/>
                    <a:lstStyle/>
                    <a:p>
                      <a:pPr>
                        <a:spcAft>
                          <a:spcPts val="600"/>
                        </a:spcAft>
                      </a:pPr>
                      <a:r>
                        <a:rPr lang="en-US" sz="1100">
                          <a:effectLst/>
                        </a:rPr>
                        <a:t>Platform Operators deploy on some level of infrastructure—servers, network, databases, etc. Where they choose a public cloud, a Cloud Service Provider (CSP) provides that infrastructure. They could choose to deploy their instance in a data center—their own or that provided by an infrastructure provider.</a:t>
                      </a:r>
                      <a:endParaRPr lang="en-GB" sz="1200">
                        <a:effectLst/>
                        <a:latin typeface="Times New Roman" panose="02020603050405020304" pitchFamily="18" charset="0"/>
                        <a:ea typeface="Times New Roman" panose="02020603050405020304" pitchFamily="18" charset="0"/>
                      </a:endParaRPr>
                    </a:p>
                  </a:txBody>
                  <a:tcPr marL="45768" marR="45768" marT="0" marB="0"/>
                </a:tc>
                <a:extLst>
                  <a:ext uri="{0D108BD9-81ED-4DB2-BD59-A6C34878D82A}">
                    <a16:rowId xmlns:a16="http://schemas.microsoft.com/office/drawing/2014/main" val="4273437994"/>
                  </a:ext>
                </a:extLst>
              </a:tr>
              <a:tr h="624972">
                <a:tc>
                  <a:txBody>
                    <a:bodyPr/>
                    <a:lstStyle/>
                    <a:p>
                      <a:pPr>
                        <a:spcAft>
                          <a:spcPts val="600"/>
                        </a:spcAft>
                      </a:pPr>
                      <a:r>
                        <a:rPr lang="en-US" sz="1100">
                          <a:effectLst/>
                        </a:rPr>
                        <a:t>OSDU Application Provider</a:t>
                      </a:r>
                      <a:endParaRPr lang="en-GB" sz="1200">
                        <a:effectLst/>
                        <a:latin typeface="Times New Roman" panose="02020603050405020304" pitchFamily="18" charset="0"/>
                        <a:ea typeface="Times New Roman" panose="02020603050405020304" pitchFamily="18" charset="0"/>
                      </a:endParaRPr>
                    </a:p>
                  </a:txBody>
                  <a:tcPr marL="45768" marR="45768" marT="0" marB="0"/>
                </a:tc>
                <a:tc>
                  <a:txBody>
                    <a:bodyPr/>
                    <a:lstStyle/>
                    <a:p>
                      <a:pPr>
                        <a:spcAft>
                          <a:spcPts val="600"/>
                        </a:spcAft>
                      </a:pPr>
                      <a:r>
                        <a:rPr lang="en-US" sz="1100">
                          <a:effectLst/>
                        </a:rPr>
                        <a:t>Application Providers will build applications that will run on the OSDU Data Platform. An application may run externally </a:t>
                      </a:r>
                      <a:r>
                        <a:rPr lang="en-US" sz="1000">
                          <a:effectLst/>
                        </a:rPr>
                        <a:t>   </a:t>
                      </a:r>
                      <a:r>
                        <a:rPr lang="en-US" sz="1100">
                          <a:effectLst/>
                        </a:rPr>
                        <a:t>to the platform and connect to it via the platform’s APIs, or may run as an additional service within the platform that uses and is used by other platform services or workflow orchestration services.  Platform Operators often build their own applications to manage their data. Thus, in some situations, they will act in the application vendor role themselves.</a:t>
                      </a:r>
                      <a:endParaRPr lang="en-GB" sz="1200">
                        <a:effectLst/>
                        <a:latin typeface="Times New Roman" panose="02020603050405020304" pitchFamily="18" charset="0"/>
                        <a:ea typeface="Times New Roman" panose="02020603050405020304" pitchFamily="18" charset="0"/>
                      </a:endParaRPr>
                    </a:p>
                  </a:txBody>
                  <a:tcPr marL="45768" marR="45768" marT="0" marB="0"/>
                </a:tc>
                <a:extLst>
                  <a:ext uri="{0D108BD9-81ED-4DB2-BD59-A6C34878D82A}">
                    <a16:rowId xmlns:a16="http://schemas.microsoft.com/office/drawing/2014/main" val="3987673687"/>
                  </a:ext>
                </a:extLst>
              </a:tr>
              <a:tr h="900950">
                <a:tc>
                  <a:txBody>
                    <a:bodyPr/>
                    <a:lstStyle/>
                    <a:p>
                      <a:pPr>
                        <a:spcAft>
                          <a:spcPts val="600"/>
                        </a:spcAft>
                      </a:pPr>
                      <a:r>
                        <a:rPr lang="en-US" sz="1100">
                          <a:effectLst/>
                        </a:rPr>
                        <a:t>Service Provider</a:t>
                      </a:r>
                      <a:endParaRPr lang="en-GB" sz="1200">
                        <a:effectLst/>
                        <a:latin typeface="Times New Roman" panose="02020603050405020304" pitchFamily="18" charset="0"/>
                        <a:ea typeface="Times New Roman" panose="02020603050405020304" pitchFamily="18" charset="0"/>
                      </a:endParaRPr>
                    </a:p>
                  </a:txBody>
                  <a:tcPr marL="45768" marR="45768" marT="0" marB="0"/>
                </a:tc>
                <a:tc>
                  <a:txBody>
                    <a:bodyPr/>
                    <a:lstStyle/>
                    <a:p>
                      <a:pPr>
                        <a:spcAft>
                          <a:spcPts val="600"/>
                        </a:spcAft>
                      </a:pPr>
                      <a:r>
                        <a:rPr lang="en-US" sz="1100">
                          <a:effectLst/>
                        </a:rPr>
                        <a:t>Platform Operators often leverage the services of technology and service partners to provide functionality or to manage their technology. This is a broad category full of organizations performing many different kinds of functions. Sometimes an entity can play this role in addition to another role.</a:t>
                      </a:r>
                      <a:endParaRPr lang="en-GB" sz="1200">
                        <a:effectLst/>
                      </a:endParaRPr>
                    </a:p>
                  </a:txBody>
                  <a:tcPr marL="45768" marR="45768" marT="0" marB="0"/>
                </a:tc>
                <a:extLst>
                  <a:ext uri="{0D108BD9-81ED-4DB2-BD59-A6C34878D82A}">
                    <a16:rowId xmlns:a16="http://schemas.microsoft.com/office/drawing/2014/main" val="4261311174"/>
                  </a:ext>
                </a:extLst>
              </a:tr>
            </a:tbl>
          </a:graphicData>
        </a:graphic>
      </p:graphicFrame>
    </p:spTree>
    <p:extLst>
      <p:ext uri="{BB962C8B-B14F-4D97-AF65-F5344CB8AC3E}">
        <p14:creationId xmlns:p14="http://schemas.microsoft.com/office/powerpoint/2010/main" val="3030461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CFAC6E-AE85-48C4-8432-4574C47BE870}"/>
              </a:ext>
            </a:extLst>
          </p:cNvPr>
          <p:cNvSpPr>
            <a:spLocks noGrp="1"/>
          </p:cNvSpPr>
          <p:nvPr>
            <p:ph type="title"/>
          </p:nvPr>
        </p:nvSpPr>
        <p:spPr/>
        <p:txBody>
          <a:bodyPr/>
          <a:lstStyle/>
          <a:p>
            <a:r>
              <a:rPr lang="en-US"/>
              <a:t>OSDU Data Platform Software Components</a:t>
            </a:r>
          </a:p>
        </p:txBody>
      </p:sp>
      <p:pic>
        <p:nvPicPr>
          <p:cNvPr id="5" name="Content Placeholder 4" descr="Graphical user interface, application, website&#10;&#10;Description automatically generated">
            <a:extLst>
              <a:ext uri="{FF2B5EF4-FFF2-40B4-BE49-F238E27FC236}">
                <a16:creationId xmlns:a16="http://schemas.microsoft.com/office/drawing/2014/main" id="{8D0B23D8-4EA5-42AD-9E46-E698F7317D7E}"/>
              </a:ext>
            </a:extLst>
          </p:cNvPr>
          <p:cNvPicPr>
            <a:picLocks noGrp="1"/>
          </p:cNvPicPr>
          <p:nvPr>
            <p:ph idx="1"/>
          </p:nvPr>
        </p:nvPicPr>
        <p:blipFill>
          <a:blip r:embed="rId2"/>
          <a:stretch>
            <a:fillRect/>
          </a:stretch>
        </p:blipFill>
        <p:spPr>
          <a:xfrm>
            <a:off x="1681404" y="1600200"/>
            <a:ext cx="8829191" cy="4525963"/>
          </a:xfrm>
          <a:prstGeom prst="rect">
            <a:avLst/>
          </a:prstGeom>
        </p:spPr>
      </p:pic>
    </p:spTree>
    <p:extLst>
      <p:ext uri="{BB962C8B-B14F-4D97-AF65-F5344CB8AC3E}">
        <p14:creationId xmlns:p14="http://schemas.microsoft.com/office/powerpoint/2010/main" val="1444723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4C8BF-BC83-3F4B-A6B0-D16686B67E90}"/>
              </a:ext>
            </a:extLst>
          </p:cNvPr>
          <p:cNvSpPr>
            <a:spLocks noGrp="1"/>
          </p:cNvSpPr>
          <p:nvPr>
            <p:ph type="title"/>
          </p:nvPr>
        </p:nvSpPr>
        <p:spPr/>
        <p:txBody>
          <a:bodyPr/>
          <a:lstStyle/>
          <a:p>
            <a:r>
              <a:rPr lang="en-GB"/>
              <a:t>Standards Based, Energy Industry</a:t>
            </a:r>
          </a:p>
        </p:txBody>
      </p:sp>
      <p:sp>
        <p:nvSpPr>
          <p:cNvPr id="3" name="Content Placeholder 2">
            <a:extLst>
              <a:ext uri="{FF2B5EF4-FFF2-40B4-BE49-F238E27FC236}">
                <a16:creationId xmlns:a16="http://schemas.microsoft.com/office/drawing/2014/main" id="{038BFB26-E4D5-3248-8BC6-56C6BE050657}"/>
              </a:ext>
            </a:extLst>
          </p:cNvPr>
          <p:cNvSpPr>
            <a:spLocks noGrp="1"/>
          </p:cNvSpPr>
          <p:nvPr>
            <p:ph sz="half" idx="1"/>
          </p:nvPr>
        </p:nvSpPr>
        <p:spPr/>
        <p:txBody>
          <a:bodyPr>
            <a:normAutofit fontScale="77500" lnSpcReduction="20000"/>
          </a:bodyPr>
          <a:lstStyle/>
          <a:p>
            <a:r>
              <a:rPr lang="en-GB">
                <a:solidFill>
                  <a:srgbClr val="002060"/>
                </a:solidFill>
              </a:rPr>
              <a:t>Balancing standardising what we know, and allowing for emerging use cases</a:t>
            </a:r>
          </a:p>
          <a:p>
            <a:r>
              <a:rPr lang="en-GB">
                <a:solidFill>
                  <a:srgbClr val="002060"/>
                </a:solidFill>
              </a:rPr>
              <a:t>Providing both consistent behaviour through generic APIs regardless of the data domain, and performant/business rules based access within a particular domain</a:t>
            </a:r>
          </a:p>
          <a:p>
            <a:r>
              <a:rPr lang="en-GB">
                <a:solidFill>
                  <a:srgbClr val="002060"/>
                </a:solidFill>
              </a:rPr>
              <a:t>Knowing we will be extending out of the subsurface domain through the rest of the Energy Industry data domains</a:t>
            </a:r>
          </a:p>
          <a:p>
            <a:endParaRPr lang="en-GB">
              <a:solidFill>
                <a:srgbClr val="002060"/>
              </a:solidFill>
            </a:endParaRPr>
          </a:p>
        </p:txBody>
      </p:sp>
      <p:pic>
        <p:nvPicPr>
          <p:cNvPr id="5" name="Content Placeholder 8">
            <a:extLst>
              <a:ext uri="{FF2B5EF4-FFF2-40B4-BE49-F238E27FC236}">
                <a16:creationId xmlns:a16="http://schemas.microsoft.com/office/drawing/2014/main" id="{8C564817-9F1E-6245-915D-07E955233CF9}"/>
              </a:ext>
            </a:extLst>
          </p:cNvPr>
          <p:cNvPicPr>
            <a:picLocks noGrp="1" noChangeAspect="1"/>
          </p:cNvPicPr>
          <p:nvPr>
            <p:ph sz="half" idx="10"/>
          </p:nvPr>
        </p:nvPicPr>
        <p:blipFill>
          <a:blip r:embed="rId2"/>
          <a:stretch>
            <a:fillRect/>
          </a:stretch>
        </p:blipFill>
        <p:spPr>
          <a:xfrm>
            <a:off x="6505471" y="1776075"/>
            <a:ext cx="4587543" cy="4206875"/>
          </a:xfrm>
          <a:prstGeom prst="rect">
            <a:avLst/>
          </a:prstGeom>
        </p:spPr>
      </p:pic>
      <p:sp>
        <p:nvSpPr>
          <p:cNvPr id="6" name="TextBox 5">
            <a:extLst>
              <a:ext uri="{FF2B5EF4-FFF2-40B4-BE49-F238E27FC236}">
                <a16:creationId xmlns:a16="http://schemas.microsoft.com/office/drawing/2014/main" id="{B0DB8670-1ECF-A74E-A13F-C74F0C801958}"/>
              </a:ext>
            </a:extLst>
          </p:cNvPr>
          <p:cNvSpPr txBox="1"/>
          <p:nvPr/>
        </p:nvSpPr>
        <p:spPr>
          <a:xfrm>
            <a:off x="9863848" y="4143984"/>
            <a:ext cx="1021404" cy="276999"/>
          </a:xfrm>
          <a:prstGeom prst="rect">
            <a:avLst/>
          </a:prstGeom>
          <a:solidFill>
            <a:srgbClr val="FFFF00"/>
          </a:solidFill>
        </p:spPr>
        <p:txBody>
          <a:bodyPr wrap="square" rtlCol="0">
            <a:spAutoFit/>
          </a:bodyPr>
          <a:lstStyle/>
          <a:p>
            <a:r>
              <a:rPr lang="en-GB" sz="1200"/>
              <a:t>OSDU WKS</a:t>
            </a:r>
          </a:p>
        </p:txBody>
      </p:sp>
      <p:sp>
        <p:nvSpPr>
          <p:cNvPr id="7" name="TextBox 6">
            <a:extLst>
              <a:ext uri="{FF2B5EF4-FFF2-40B4-BE49-F238E27FC236}">
                <a16:creationId xmlns:a16="http://schemas.microsoft.com/office/drawing/2014/main" id="{A7DB6010-9FBA-7E45-A9C2-A936A8ACAFC5}"/>
              </a:ext>
            </a:extLst>
          </p:cNvPr>
          <p:cNvSpPr txBox="1"/>
          <p:nvPr/>
        </p:nvSpPr>
        <p:spPr>
          <a:xfrm>
            <a:off x="6748444" y="4143983"/>
            <a:ext cx="1436215" cy="276999"/>
          </a:xfrm>
          <a:prstGeom prst="rect">
            <a:avLst/>
          </a:prstGeom>
          <a:solidFill>
            <a:schemeClr val="accent6">
              <a:lumMod val="20000"/>
              <a:lumOff val="80000"/>
            </a:schemeClr>
          </a:solidFill>
        </p:spPr>
        <p:txBody>
          <a:bodyPr wrap="square" rtlCol="0">
            <a:spAutoFit/>
          </a:bodyPr>
          <a:lstStyle/>
          <a:p>
            <a:r>
              <a:rPr lang="en-GB" sz="1200"/>
              <a:t>Custom Schemas</a:t>
            </a:r>
          </a:p>
        </p:txBody>
      </p:sp>
      <p:sp>
        <p:nvSpPr>
          <p:cNvPr id="8" name="TextBox 7">
            <a:extLst>
              <a:ext uri="{FF2B5EF4-FFF2-40B4-BE49-F238E27FC236}">
                <a16:creationId xmlns:a16="http://schemas.microsoft.com/office/drawing/2014/main" id="{BF36DDA2-36DE-0B4F-A0C5-E21EAA1FCA08}"/>
              </a:ext>
            </a:extLst>
          </p:cNvPr>
          <p:cNvSpPr txBox="1"/>
          <p:nvPr/>
        </p:nvSpPr>
        <p:spPr>
          <a:xfrm>
            <a:off x="8605738" y="3115641"/>
            <a:ext cx="596629" cy="276999"/>
          </a:xfrm>
          <a:prstGeom prst="rect">
            <a:avLst/>
          </a:prstGeom>
          <a:solidFill>
            <a:srgbClr val="FFFF00"/>
          </a:solidFill>
        </p:spPr>
        <p:txBody>
          <a:bodyPr wrap="square" rtlCol="0">
            <a:spAutoFit/>
          </a:bodyPr>
          <a:lstStyle/>
          <a:p>
            <a:r>
              <a:rPr lang="en-GB" sz="1200"/>
              <a:t>OSDU</a:t>
            </a:r>
          </a:p>
        </p:txBody>
      </p:sp>
      <p:sp>
        <p:nvSpPr>
          <p:cNvPr id="9" name="TextBox 8">
            <a:extLst>
              <a:ext uri="{FF2B5EF4-FFF2-40B4-BE49-F238E27FC236}">
                <a16:creationId xmlns:a16="http://schemas.microsoft.com/office/drawing/2014/main" id="{5B864B69-260E-A34C-82F0-45FB246DB99C}"/>
              </a:ext>
            </a:extLst>
          </p:cNvPr>
          <p:cNvSpPr txBox="1"/>
          <p:nvPr/>
        </p:nvSpPr>
        <p:spPr>
          <a:xfrm>
            <a:off x="7455259" y="3118192"/>
            <a:ext cx="596629" cy="276999"/>
          </a:xfrm>
          <a:prstGeom prst="rect">
            <a:avLst/>
          </a:prstGeom>
          <a:solidFill>
            <a:srgbClr val="FFFF00"/>
          </a:solidFill>
        </p:spPr>
        <p:txBody>
          <a:bodyPr wrap="square" rtlCol="0">
            <a:spAutoFit/>
          </a:bodyPr>
          <a:lstStyle/>
          <a:p>
            <a:r>
              <a:rPr lang="en-GB" sz="1200"/>
              <a:t>OSDU</a:t>
            </a:r>
          </a:p>
        </p:txBody>
      </p:sp>
    </p:spTree>
    <p:extLst>
      <p:ext uri="{BB962C8B-B14F-4D97-AF65-F5344CB8AC3E}">
        <p14:creationId xmlns:p14="http://schemas.microsoft.com/office/powerpoint/2010/main" val="715942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7D4AC-D8DB-7444-9E58-4E2C1D6945E9}"/>
              </a:ext>
            </a:extLst>
          </p:cNvPr>
          <p:cNvSpPr>
            <a:spLocks noGrp="1"/>
          </p:cNvSpPr>
          <p:nvPr>
            <p:ph type="title"/>
          </p:nvPr>
        </p:nvSpPr>
        <p:spPr/>
        <p:txBody>
          <a:bodyPr/>
          <a:lstStyle/>
          <a:p>
            <a:r>
              <a:rPr lang="en-GB"/>
              <a:t>Open Source, Technology Agnostic</a:t>
            </a:r>
          </a:p>
        </p:txBody>
      </p:sp>
      <p:sp>
        <p:nvSpPr>
          <p:cNvPr id="3" name="Content Placeholder 2">
            <a:extLst>
              <a:ext uri="{FF2B5EF4-FFF2-40B4-BE49-F238E27FC236}">
                <a16:creationId xmlns:a16="http://schemas.microsoft.com/office/drawing/2014/main" id="{4503C87A-6850-6C4D-9EA4-D49DEBED0059}"/>
              </a:ext>
            </a:extLst>
          </p:cNvPr>
          <p:cNvSpPr>
            <a:spLocks noGrp="1"/>
          </p:cNvSpPr>
          <p:nvPr>
            <p:ph sz="half" idx="1"/>
          </p:nvPr>
        </p:nvSpPr>
        <p:spPr/>
        <p:txBody>
          <a:bodyPr>
            <a:normAutofit fontScale="92500" lnSpcReduction="20000"/>
          </a:bodyPr>
          <a:lstStyle/>
          <a:p>
            <a:r>
              <a:rPr lang="en-GB">
                <a:solidFill>
                  <a:srgbClr val="002060"/>
                </a:solidFill>
              </a:rPr>
              <a:t>Apache 2.0 license for OSDU Common Code</a:t>
            </a:r>
          </a:p>
          <a:p>
            <a:r>
              <a:rPr lang="en-GB">
                <a:solidFill>
                  <a:srgbClr val="002060"/>
                </a:solidFill>
              </a:rPr>
              <a:t>Common Code managed through the PMC</a:t>
            </a:r>
          </a:p>
          <a:p>
            <a:r>
              <a:rPr lang="en-GB">
                <a:solidFill>
                  <a:srgbClr val="002060"/>
                </a:solidFill>
              </a:rPr>
              <a:t>Creation of a ”Service Provider Interface” that allows what can be common to be common, while allowing each infrastructure implementation to shine</a:t>
            </a:r>
          </a:p>
          <a:p>
            <a:endParaRPr lang="en-GB">
              <a:solidFill>
                <a:srgbClr val="002060"/>
              </a:solidFill>
            </a:endParaRPr>
          </a:p>
        </p:txBody>
      </p:sp>
      <p:pic>
        <p:nvPicPr>
          <p:cNvPr id="9" name="Content Placeholder 8">
            <a:extLst>
              <a:ext uri="{FF2B5EF4-FFF2-40B4-BE49-F238E27FC236}">
                <a16:creationId xmlns:a16="http://schemas.microsoft.com/office/drawing/2014/main" id="{7CD8BEB4-ADBC-4B46-976B-DFD3B570D3F5}"/>
              </a:ext>
            </a:extLst>
          </p:cNvPr>
          <p:cNvPicPr>
            <a:picLocks noGrp="1" noChangeAspect="1"/>
          </p:cNvPicPr>
          <p:nvPr>
            <p:ph sz="half" idx="10"/>
          </p:nvPr>
        </p:nvPicPr>
        <p:blipFill>
          <a:blip r:embed="rId2"/>
          <a:stretch>
            <a:fillRect/>
          </a:stretch>
        </p:blipFill>
        <p:spPr>
          <a:xfrm>
            <a:off x="6670841" y="1639888"/>
            <a:ext cx="4587543" cy="4206875"/>
          </a:xfrm>
          <a:prstGeom prst="rect">
            <a:avLst/>
          </a:prstGeom>
        </p:spPr>
      </p:pic>
      <p:sp>
        <p:nvSpPr>
          <p:cNvPr id="10" name="Right Brace 9">
            <a:extLst>
              <a:ext uri="{FF2B5EF4-FFF2-40B4-BE49-F238E27FC236}">
                <a16:creationId xmlns:a16="http://schemas.microsoft.com/office/drawing/2014/main" id="{7B592C04-6431-9F40-BD8C-1E08BC3EF3EF}"/>
              </a:ext>
            </a:extLst>
          </p:cNvPr>
          <p:cNvSpPr/>
          <p:nvPr/>
        </p:nvSpPr>
        <p:spPr>
          <a:xfrm>
            <a:off x="11258384" y="2670465"/>
            <a:ext cx="251502" cy="254764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1" name="TextBox 10">
            <a:extLst>
              <a:ext uri="{FF2B5EF4-FFF2-40B4-BE49-F238E27FC236}">
                <a16:creationId xmlns:a16="http://schemas.microsoft.com/office/drawing/2014/main" id="{2B36D152-A0BD-F14B-B81F-992F15AD76DB}"/>
              </a:ext>
            </a:extLst>
          </p:cNvPr>
          <p:cNvSpPr txBox="1"/>
          <p:nvPr/>
        </p:nvSpPr>
        <p:spPr>
          <a:xfrm rot="5400000">
            <a:off x="9972757" y="4188207"/>
            <a:ext cx="3443591" cy="369332"/>
          </a:xfrm>
          <a:prstGeom prst="rect">
            <a:avLst/>
          </a:prstGeom>
          <a:noFill/>
        </p:spPr>
        <p:txBody>
          <a:bodyPr wrap="square" rtlCol="0">
            <a:spAutoFit/>
          </a:bodyPr>
          <a:lstStyle/>
          <a:p>
            <a:r>
              <a:rPr lang="en-GB"/>
              <a:t>Common Code, Open Source</a:t>
            </a:r>
          </a:p>
        </p:txBody>
      </p:sp>
    </p:spTree>
    <p:extLst>
      <p:ext uri="{BB962C8B-B14F-4D97-AF65-F5344CB8AC3E}">
        <p14:creationId xmlns:p14="http://schemas.microsoft.com/office/powerpoint/2010/main" val="1003384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D0763F-F7A7-4CE0-B211-AB09CA448EA6}"/>
              </a:ext>
            </a:extLst>
          </p:cNvPr>
          <p:cNvSpPr>
            <a:spLocks noGrp="1"/>
          </p:cNvSpPr>
          <p:nvPr>
            <p:ph type="title"/>
          </p:nvPr>
        </p:nvSpPr>
        <p:spPr/>
        <p:txBody>
          <a:bodyPr>
            <a:normAutofit/>
          </a:bodyPr>
          <a:lstStyle/>
          <a:p>
            <a:r>
              <a:rPr lang="en-US"/>
              <a:t>Data Platform</a:t>
            </a:r>
            <a:br>
              <a:rPr lang="en-US"/>
            </a:br>
            <a:r>
              <a:rPr lang="en-US" sz="3100" b="0"/>
              <a:t>Supporting the full lifecycle of data</a:t>
            </a:r>
            <a:endParaRPr lang="en-US" b="0"/>
          </a:p>
        </p:txBody>
      </p:sp>
      <p:pic>
        <p:nvPicPr>
          <p:cNvPr id="6" name="Content Placeholder 5" descr="Graphical user interface&#10;&#10;Description automatically generated">
            <a:extLst>
              <a:ext uri="{FF2B5EF4-FFF2-40B4-BE49-F238E27FC236}">
                <a16:creationId xmlns:a16="http://schemas.microsoft.com/office/drawing/2014/main" id="{9EAB8E78-D2D7-4152-97C1-3285355E1C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241" y="1775298"/>
            <a:ext cx="10633517" cy="4525963"/>
          </a:xfrm>
          <a:prstGeom prst="rect">
            <a:avLst/>
          </a:prstGeom>
        </p:spPr>
      </p:pic>
    </p:spTree>
    <p:extLst>
      <p:ext uri="{BB962C8B-B14F-4D97-AF65-F5344CB8AC3E}">
        <p14:creationId xmlns:p14="http://schemas.microsoft.com/office/powerpoint/2010/main" val="2928275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C28A-E14F-FD4B-BF06-B2F02882E811}"/>
              </a:ext>
            </a:extLst>
          </p:cNvPr>
          <p:cNvSpPr>
            <a:spLocks noGrp="1"/>
          </p:cNvSpPr>
          <p:nvPr>
            <p:ph type="title"/>
          </p:nvPr>
        </p:nvSpPr>
        <p:spPr/>
        <p:txBody>
          <a:bodyPr/>
          <a:lstStyle/>
          <a:p>
            <a:r>
              <a:rPr lang="en-GB"/>
              <a:t>Development of Common Code – the Principles</a:t>
            </a:r>
          </a:p>
        </p:txBody>
      </p:sp>
      <p:sp>
        <p:nvSpPr>
          <p:cNvPr id="5" name="Content Placeholder 4">
            <a:extLst>
              <a:ext uri="{FF2B5EF4-FFF2-40B4-BE49-F238E27FC236}">
                <a16:creationId xmlns:a16="http://schemas.microsoft.com/office/drawing/2014/main" id="{2E09AD97-BEDF-5D48-AE1F-F79F7FA1B690}"/>
              </a:ext>
            </a:extLst>
          </p:cNvPr>
          <p:cNvSpPr>
            <a:spLocks noGrp="1"/>
          </p:cNvSpPr>
          <p:nvPr>
            <p:ph sz="half" idx="1"/>
          </p:nvPr>
        </p:nvSpPr>
        <p:spPr/>
        <p:txBody>
          <a:bodyPr/>
          <a:lstStyle/>
          <a:p>
            <a:r>
              <a:rPr lang="en-GB" dirty="0"/>
              <a:t>Aligned Autonomy</a:t>
            </a:r>
          </a:p>
          <a:p>
            <a:r>
              <a:rPr lang="en-GB" dirty="0"/>
              <a:t>Intentional Architecture, Emergent Design</a:t>
            </a:r>
          </a:p>
          <a:p>
            <a:pPr lvl="1"/>
            <a:endParaRPr lang="en-GB" dirty="0"/>
          </a:p>
        </p:txBody>
      </p:sp>
      <p:pic>
        <p:nvPicPr>
          <p:cNvPr id="7" name="Content Placeholder 6" descr="Alignment enables autonomy">
            <a:extLst>
              <a:ext uri="{FF2B5EF4-FFF2-40B4-BE49-F238E27FC236}">
                <a16:creationId xmlns:a16="http://schemas.microsoft.com/office/drawing/2014/main" id="{5A611E41-A223-4047-A9D5-57924CDCA20E}"/>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77949"/>
            <a:ext cx="5384800" cy="3770465"/>
          </a:xfrm>
          <a:prstGeom prst="rect">
            <a:avLst/>
          </a:prstGeom>
        </p:spPr>
      </p:pic>
    </p:spTree>
    <p:extLst>
      <p:ext uri="{BB962C8B-B14F-4D97-AF65-F5344CB8AC3E}">
        <p14:creationId xmlns:p14="http://schemas.microsoft.com/office/powerpoint/2010/main" val="2378437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A3E0-9C1D-474C-A640-33627EC6EE57}"/>
              </a:ext>
            </a:extLst>
          </p:cNvPr>
          <p:cNvSpPr>
            <a:spLocks noGrp="1"/>
          </p:cNvSpPr>
          <p:nvPr>
            <p:ph type="title"/>
          </p:nvPr>
        </p:nvSpPr>
        <p:spPr/>
        <p:txBody>
          <a:bodyPr/>
          <a:lstStyle/>
          <a:p>
            <a:r>
              <a:rPr lang="en-US">
                <a:latin typeface="Arial Narrow" panose="020B0606020202030204" pitchFamily="34" charset="0"/>
              </a:rPr>
              <a:t>Data principles</a:t>
            </a:r>
          </a:p>
        </p:txBody>
      </p:sp>
      <p:sp>
        <p:nvSpPr>
          <p:cNvPr id="5" name="Content Placeholder 4">
            <a:extLst>
              <a:ext uri="{FF2B5EF4-FFF2-40B4-BE49-F238E27FC236}">
                <a16:creationId xmlns:a16="http://schemas.microsoft.com/office/drawing/2014/main" id="{2E4D1393-1B7C-47D8-92AC-651CD0A40632}"/>
              </a:ext>
            </a:extLst>
          </p:cNvPr>
          <p:cNvSpPr>
            <a:spLocks noGrp="1"/>
          </p:cNvSpPr>
          <p:nvPr>
            <p:ph sz="half" idx="1"/>
          </p:nvPr>
        </p:nvSpPr>
        <p:spPr/>
        <p:txBody>
          <a:bodyPr/>
          <a:lstStyle/>
          <a:p>
            <a:pPr marL="0" indent="0">
              <a:buNone/>
            </a:pPr>
            <a:r>
              <a:rPr lang="en-US" sz="2400" dirty="0">
                <a:solidFill>
                  <a:srgbClr val="00667F"/>
                </a:solidFill>
                <a:latin typeface="Arial Narrow" panose="020B0606020202030204" pitchFamily="34" charset="0"/>
              </a:rPr>
              <a:t>We value all data</a:t>
            </a:r>
          </a:p>
          <a:p>
            <a:pPr lvl="1">
              <a:buClr>
                <a:schemeClr val="accent3">
                  <a:lumMod val="75000"/>
                </a:schemeClr>
              </a:buClr>
            </a:pPr>
            <a:r>
              <a:rPr lang="en-US" sz="2000" dirty="0">
                <a:solidFill>
                  <a:schemeClr val="tx2"/>
                </a:solidFill>
              </a:rPr>
              <a:t>Minimize friction on Data Loading and Ingestion</a:t>
            </a:r>
          </a:p>
          <a:p>
            <a:pPr lvl="1">
              <a:buClr>
                <a:schemeClr val="accent3">
                  <a:lumMod val="75000"/>
                </a:schemeClr>
              </a:buClr>
            </a:pPr>
            <a:r>
              <a:rPr lang="en-US" sz="2000" dirty="0">
                <a:solidFill>
                  <a:schemeClr val="tx2"/>
                </a:solidFill>
              </a:rPr>
              <a:t>Don’t forget what you already know</a:t>
            </a:r>
          </a:p>
          <a:p>
            <a:pPr lvl="1">
              <a:buClr>
                <a:schemeClr val="accent3">
                  <a:lumMod val="75000"/>
                </a:schemeClr>
              </a:buClr>
            </a:pPr>
            <a:r>
              <a:rPr lang="en-US" sz="2000" dirty="0">
                <a:solidFill>
                  <a:schemeClr val="tx2"/>
                </a:solidFill>
              </a:rPr>
              <a:t>All raw data is preserved</a:t>
            </a:r>
          </a:p>
          <a:p>
            <a:pPr lvl="1">
              <a:buClr>
                <a:schemeClr val="accent3">
                  <a:lumMod val="75000"/>
                </a:schemeClr>
              </a:buClr>
            </a:pPr>
            <a:r>
              <a:rPr lang="en-US" sz="2000" dirty="0">
                <a:solidFill>
                  <a:schemeClr val="tx2"/>
                </a:solidFill>
              </a:rPr>
              <a:t>Data are immutable</a:t>
            </a:r>
          </a:p>
          <a:p>
            <a:endParaRPr lang="en-US" sz="800" b="1"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We use data securely and responsibly</a:t>
            </a:r>
          </a:p>
          <a:p>
            <a:pPr lvl="1">
              <a:buClr>
                <a:schemeClr val="accent3">
                  <a:lumMod val="75000"/>
                </a:schemeClr>
              </a:buClr>
            </a:pPr>
            <a:r>
              <a:rPr lang="en-US" sz="2000" dirty="0">
                <a:solidFill>
                  <a:schemeClr val="tx2"/>
                </a:solidFill>
              </a:rPr>
              <a:t>Data are access controlled</a:t>
            </a:r>
          </a:p>
          <a:p>
            <a:pPr lvl="1">
              <a:buClr>
                <a:schemeClr val="accent3">
                  <a:lumMod val="75000"/>
                </a:schemeClr>
              </a:buClr>
            </a:pPr>
            <a:r>
              <a:rPr lang="en-US" sz="2000" dirty="0">
                <a:solidFill>
                  <a:schemeClr val="tx2"/>
                </a:solidFill>
              </a:rPr>
              <a:t>Data are governed for right of use</a:t>
            </a:r>
          </a:p>
          <a:p>
            <a:pPr lvl="1">
              <a:buClr>
                <a:schemeClr val="accent3">
                  <a:lumMod val="75000"/>
                </a:schemeClr>
              </a:buClr>
            </a:pPr>
            <a:r>
              <a:rPr lang="en-US" sz="2000" dirty="0">
                <a:solidFill>
                  <a:schemeClr val="tx2"/>
                </a:solidFill>
              </a:rPr>
              <a:t>Data has a clear ownership</a:t>
            </a:r>
          </a:p>
          <a:p>
            <a:endParaRPr lang="en-US" dirty="0">
              <a:latin typeface="Arial Narrow" panose="020B0606020202030204" pitchFamily="34" charset="0"/>
            </a:endParaRPr>
          </a:p>
        </p:txBody>
      </p:sp>
      <p:sp>
        <p:nvSpPr>
          <p:cNvPr id="6" name="Content Placeholder 5">
            <a:extLst>
              <a:ext uri="{FF2B5EF4-FFF2-40B4-BE49-F238E27FC236}">
                <a16:creationId xmlns:a16="http://schemas.microsoft.com/office/drawing/2014/main" id="{D6584D49-6EA2-488F-92C5-30BECD1C4147}"/>
              </a:ext>
            </a:extLst>
          </p:cNvPr>
          <p:cNvSpPr>
            <a:spLocks noGrp="1"/>
          </p:cNvSpPr>
          <p:nvPr>
            <p:ph sz="half" idx="10"/>
          </p:nvPr>
        </p:nvSpPr>
        <p:spPr/>
        <p:txBody>
          <a:bodyPr/>
          <a:lstStyle/>
          <a:p>
            <a:pPr marL="0" indent="0">
              <a:buNone/>
            </a:pPr>
            <a:r>
              <a:rPr lang="en-US" sz="2400" dirty="0">
                <a:solidFill>
                  <a:srgbClr val="00667F"/>
                </a:solidFill>
                <a:latin typeface="Arial Narrow" panose="020B0606020202030204" pitchFamily="34" charset="0"/>
              </a:rPr>
              <a:t>We embrace minimal viable governance</a:t>
            </a:r>
          </a:p>
          <a:p>
            <a:pPr lvl="1">
              <a:buClr>
                <a:schemeClr val="accent3">
                  <a:lumMod val="75000"/>
                </a:schemeClr>
              </a:buClr>
            </a:pPr>
            <a:r>
              <a:rPr lang="en-US" sz="2000" dirty="0">
                <a:solidFill>
                  <a:schemeClr val="tx2"/>
                </a:solidFill>
              </a:rPr>
              <a:t>Data are globally identifiable</a:t>
            </a:r>
          </a:p>
          <a:p>
            <a:pPr lvl="1">
              <a:buClr>
                <a:schemeClr val="accent3">
                  <a:lumMod val="75000"/>
                </a:schemeClr>
              </a:buClr>
            </a:pPr>
            <a:r>
              <a:rPr lang="en-US" sz="2000" dirty="0">
                <a:solidFill>
                  <a:schemeClr val="tx2"/>
                </a:solidFill>
              </a:rPr>
              <a:t>Data are discoverable</a:t>
            </a:r>
          </a:p>
          <a:p>
            <a:pPr lvl="1">
              <a:buClr>
                <a:schemeClr val="accent3">
                  <a:lumMod val="75000"/>
                </a:schemeClr>
              </a:buClr>
            </a:pPr>
            <a:r>
              <a:rPr lang="en-US" sz="2000" dirty="0">
                <a:solidFill>
                  <a:schemeClr val="tx2"/>
                </a:solidFill>
              </a:rPr>
              <a:t>Data are consumable</a:t>
            </a:r>
          </a:p>
          <a:p>
            <a:endParaRPr lang="en-US" sz="800"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We establish, monitor  and continuously improve the quality of data  </a:t>
            </a:r>
          </a:p>
          <a:p>
            <a:pPr lvl="1">
              <a:buClr>
                <a:schemeClr val="accent3">
                  <a:lumMod val="75000"/>
                </a:schemeClr>
              </a:buClr>
            </a:pPr>
            <a:r>
              <a:rPr lang="en-US" sz="2000" dirty="0">
                <a:solidFill>
                  <a:schemeClr val="tx2"/>
                </a:solidFill>
              </a:rPr>
              <a:t>Optimize schema and quality on consumption</a:t>
            </a:r>
          </a:p>
          <a:p>
            <a:pPr lvl="1">
              <a:buClr>
                <a:schemeClr val="accent3">
                  <a:lumMod val="75000"/>
                </a:schemeClr>
              </a:buClr>
            </a:pPr>
            <a:r>
              <a:rPr lang="en-US" sz="2000" dirty="0">
                <a:solidFill>
                  <a:schemeClr val="tx2"/>
                </a:solidFill>
              </a:rPr>
              <a:t>Improved data are new data</a:t>
            </a:r>
          </a:p>
          <a:p>
            <a:pPr lvl="1">
              <a:buClr>
                <a:schemeClr val="accent3">
                  <a:lumMod val="75000"/>
                </a:schemeClr>
              </a:buClr>
            </a:pPr>
            <a:r>
              <a:rPr lang="en-US" sz="2000" dirty="0">
                <a:solidFill>
                  <a:schemeClr val="tx2"/>
                </a:solidFill>
              </a:rPr>
              <a:t>Data lineage is tracked</a:t>
            </a:r>
          </a:p>
        </p:txBody>
      </p:sp>
    </p:spTree>
    <p:extLst>
      <p:ext uri="{BB962C8B-B14F-4D97-AF65-F5344CB8AC3E}">
        <p14:creationId xmlns:p14="http://schemas.microsoft.com/office/powerpoint/2010/main" val="2082385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9E45B-B3AC-4CD4-AB6E-1F37BF029A5B}"/>
              </a:ext>
            </a:extLst>
          </p:cNvPr>
          <p:cNvSpPr>
            <a:spLocks noGrp="1"/>
          </p:cNvSpPr>
          <p:nvPr>
            <p:ph type="title"/>
          </p:nvPr>
        </p:nvSpPr>
        <p:spPr/>
        <p:txBody>
          <a:bodyPr/>
          <a:lstStyle/>
          <a:p>
            <a:r>
              <a:rPr lang="en-US">
                <a:latin typeface="Arial Narrow" panose="020B0606020202030204" pitchFamily="34" charset="0"/>
              </a:rPr>
              <a:t>System Design Principles</a:t>
            </a:r>
          </a:p>
        </p:txBody>
      </p:sp>
      <p:sp>
        <p:nvSpPr>
          <p:cNvPr id="6" name="Content Placeholder 5">
            <a:extLst>
              <a:ext uri="{FF2B5EF4-FFF2-40B4-BE49-F238E27FC236}">
                <a16:creationId xmlns:a16="http://schemas.microsoft.com/office/drawing/2014/main" id="{DFF9A3F4-BE5A-4F0C-9A2E-2A389D1F5A38}"/>
              </a:ext>
            </a:extLst>
          </p:cNvPr>
          <p:cNvSpPr>
            <a:spLocks noGrp="1"/>
          </p:cNvSpPr>
          <p:nvPr>
            <p:ph sz="half" idx="1"/>
          </p:nvPr>
        </p:nvSpPr>
        <p:spPr/>
        <p:txBody>
          <a:bodyPr>
            <a:normAutofit lnSpcReduction="10000"/>
          </a:bodyPr>
          <a:lstStyle/>
          <a:p>
            <a:pPr marL="0" indent="0">
              <a:buNone/>
            </a:pPr>
            <a:r>
              <a:rPr lang="en-US" sz="2400">
                <a:solidFill>
                  <a:srgbClr val="00667F"/>
                </a:solidFill>
                <a:latin typeface="Arial Narrow" panose="020B0606020202030204" pitchFamily="34" charset="0"/>
              </a:rPr>
              <a:t>Agility</a:t>
            </a:r>
          </a:p>
          <a:p>
            <a:pPr lvl="1">
              <a:buClr>
                <a:schemeClr val="accent3">
                  <a:lumMod val="75000"/>
                </a:schemeClr>
              </a:buClr>
            </a:pPr>
            <a:r>
              <a:rPr lang="en-US" sz="2000">
                <a:solidFill>
                  <a:schemeClr val="tx2"/>
                </a:solidFill>
              </a:rPr>
              <a:t>Take a user centric approach</a:t>
            </a:r>
          </a:p>
          <a:p>
            <a:pPr lvl="1">
              <a:buClr>
                <a:schemeClr val="accent3">
                  <a:lumMod val="75000"/>
                </a:schemeClr>
              </a:buClr>
            </a:pPr>
            <a:r>
              <a:rPr lang="en-US" sz="2000">
                <a:solidFill>
                  <a:schemeClr val="tx2"/>
                </a:solidFill>
              </a:rPr>
              <a:t>Microservices architecture</a:t>
            </a:r>
          </a:p>
          <a:p>
            <a:pPr lvl="1">
              <a:buClr>
                <a:schemeClr val="accent3">
                  <a:lumMod val="75000"/>
                </a:schemeClr>
              </a:buClr>
            </a:pPr>
            <a:r>
              <a:rPr lang="en-US" sz="2000">
                <a:solidFill>
                  <a:schemeClr val="tx2"/>
                </a:solidFill>
              </a:rPr>
              <a:t>Aligned autonomous teams</a:t>
            </a:r>
          </a:p>
          <a:p>
            <a:pPr lvl="1">
              <a:buClr>
                <a:schemeClr val="accent3">
                  <a:lumMod val="75000"/>
                </a:schemeClr>
              </a:buClr>
            </a:pPr>
            <a:r>
              <a:rPr lang="en-US" sz="2000">
                <a:solidFill>
                  <a:schemeClr val="tx2"/>
                </a:solidFill>
              </a:rPr>
              <a:t>Continuous delivery and feedback</a:t>
            </a:r>
          </a:p>
          <a:p>
            <a:endParaRPr lang="en-US" sz="2400">
              <a:solidFill>
                <a:srgbClr val="00667F"/>
              </a:solidFill>
              <a:latin typeface="Arial Narrow" panose="020B0606020202030204" pitchFamily="34" charset="0"/>
            </a:endParaRPr>
          </a:p>
          <a:p>
            <a:pPr marL="0" indent="0">
              <a:buNone/>
            </a:pPr>
            <a:r>
              <a:rPr lang="en-US" sz="2400">
                <a:solidFill>
                  <a:srgbClr val="00667F"/>
                </a:solidFill>
                <a:latin typeface="Arial Narrow" panose="020B0606020202030204" pitchFamily="34" charset="0"/>
              </a:rPr>
              <a:t>Security</a:t>
            </a:r>
          </a:p>
          <a:p>
            <a:pPr lvl="1">
              <a:buClr>
                <a:schemeClr val="accent3">
                  <a:lumMod val="75000"/>
                </a:schemeClr>
              </a:buClr>
            </a:pPr>
            <a:r>
              <a:rPr lang="en-US" sz="2000">
                <a:solidFill>
                  <a:schemeClr val="tx2"/>
                </a:solidFill>
              </a:rPr>
              <a:t>Make security everybody’s concern</a:t>
            </a:r>
          </a:p>
          <a:p>
            <a:pPr lvl="1">
              <a:buClr>
                <a:schemeClr val="accent3">
                  <a:lumMod val="75000"/>
                </a:schemeClr>
              </a:buClr>
            </a:pPr>
            <a:r>
              <a:rPr lang="en-US" sz="2000">
                <a:solidFill>
                  <a:schemeClr val="tx2"/>
                </a:solidFill>
              </a:rPr>
              <a:t>Leverage cloud provider expertise </a:t>
            </a:r>
          </a:p>
          <a:p>
            <a:pPr lvl="1">
              <a:buClr>
                <a:schemeClr val="accent3">
                  <a:lumMod val="75000"/>
                </a:schemeClr>
              </a:buClr>
            </a:pPr>
            <a:r>
              <a:rPr lang="en-US" sz="2000">
                <a:solidFill>
                  <a:schemeClr val="tx2"/>
                </a:solidFill>
              </a:rPr>
              <a:t>Protect data as the most valuable asset</a:t>
            </a:r>
          </a:p>
          <a:p>
            <a:pPr lvl="1">
              <a:buClr>
                <a:schemeClr val="accent3">
                  <a:lumMod val="75000"/>
                </a:schemeClr>
              </a:buClr>
            </a:pPr>
            <a:r>
              <a:rPr lang="en-US" sz="2000">
                <a:solidFill>
                  <a:schemeClr val="tx2"/>
                </a:solidFill>
              </a:rPr>
              <a:t>Put customer in control of data and users</a:t>
            </a:r>
          </a:p>
          <a:p>
            <a:endParaRPr lang="en-US" sz="2400">
              <a:solidFill>
                <a:srgbClr val="00667F"/>
              </a:solidFill>
              <a:latin typeface="Arial Narrow" panose="020B0606020202030204" pitchFamily="34" charset="0"/>
            </a:endParaRPr>
          </a:p>
        </p:txBody>
      </p:sp>
      <p:sp>
        <p:nvSpPr>
          <p:cNvPr id="2" name="Content Placeholder 1">
            <a:extLst>
              <a:ext uri="{FF2B5EF4-FFF2-40B4-BE49-F238E27FC236}">
                <a16:creationId xmlns:a16="http://schemas.microsoft.com/office/drawing/2014/main" id="{05DB9830-12E6-47AA-89B3-D697F8EE7203}"/>
              </a:ext>
            </a:extLst>
          </p:cNvPr>
          <p:cNvSpPr>
            <a:spLocks noGrp="1"/>
          </p:cNvSpPr>
          <p:nvPr>
            <p:ph sz="half" idx="10"/>
          </p:nvPr>
        </p:nvSpPr>
        <p:spPr/>
        <p:txBody>
          <a:bodyPr>
            <a:normAutofit fontScale="92500" lnSpcReduction="10000"/>
          </a:bodyPr>
          <a:lstStyle/>
          <a:p>
            <a:pPr marL="0" indent="0">
              <a:buNone/>
            </a:pPr>
            <a:r>
              <a:rPr lang="en-US" sz="2400" dirty="0">
                <a:solidFill>
                  <a:srgbClr val="00667F"/>
                </a:solidFill>
                <a:latin typeface="Arial Narrow" panose="020B0606020202030204" pitchFamily="34" charset="0"/>
              </a:rPr>
              <a:t>DevOps</a:t>
            </a:r>
          </a:p>
          <a:p>
            <a:pPr lvl="1">
              <a:buClr>
                <a:schemeClr val="accent3">
                  <a:lumMod val="75000"/>
                </a:schemeClr>
              </a:buClr>
            </a:pPr>
            <a:r>
              <a:rPr lang="en-US" sz="2133" dirty="0">
                <a:solidFill>
                  <a:schemeClr val="tx2"/>
                </a:solidFill>
              </a:rPr>
              <a:t>Minimize impact to operational instances</a:t>
            </a:r>
          </a:p>
          <a:p>
            <a:pPr lvl="1">
              <a:buClr>
                <a:schemeClr val="accent3">
                  <a:lumMod val="75000"/>
                </a:schemeClr>
              </a:buClr>
            </a:pPr>
            <a:r>
              <a:rPr lang="en-US" sz="2133" dirty="0">
                <a:solidFill>
                  <a:schemeClr val="tx2"/>
                </a:solidFill>
              </a:rPr>
              <a:t>Monitor everything important to the user</a:t>
            </a:r>
          </a:p>
          <a:p>
            <a:pPr lvl="1">
              <a:buClr>
                <a:schemeClr val="accent3">
                  <a:lumMod val="75000"/>
                </a:schemeClr>
              </a:buClr>
            </a:pPr>
            <a:r>
              <a:rPr lang="en-US" sz="2133" dirty="0">
                <a:solidFill>
                  <a:schemeClr val="tx2"/>
                </a:solidFill>
              </a:rPr>
              <a:t>Favor managed offerings</a:t>
            </a:r>
          </a:p>
          <a:p>
            <a:pPr lvl="1">
              <a:buClr>
                <a:schemeClr val="accent3">
                  <a:lumMod val="75000"/>
                </a:schemeClr>
              </a:buClr>
            </a:pPr>
            <a:r>
              <a:rPr lang="en-US" sz="2133" dirty="0">
                <a:solidFill>
                  <a:schemeClr val="tx2"/>
                </a:solidFill>
              </a:rPr>
              <a:t>Use robust and fault tolerant patterns</a:t>
            </a:r>
          </a:p>
          <a:p>
            <a:pPr lvl="1">
              <a:buClr>
                <a:schemeClr val="accent3">
                  <a:lumMod val="75000"/>
                </a:schemeClr>
              </a:buClr>
            </a:pPr>
            <a:r>
              <a:rPr lang="en-US" sz="2133" dirty="0">
                <a:solidFill>
                  <a:schemeClr val="tx2"/>
                </a:solidFill>
              </a:rPr>
              <a:t>Automate at every step</a:t>
            </a:r>
          </a:p>
          <a:p>
            <a:pPr lvl="1">
              <a:buClr>
                <a:schemeClr val="accent3">
                  <a:lumMod val="75000"/>
                </a:schemeClr>
              </a:buClr>
            </a:pPr>
            <a:r>
              <a:rPr lang="en-US" sz="2133" dirty="0">
                <a:solidFill>
                  <a:schemeClr val="tx2"/>
                </a:solidFill>
              </a:rPr>
              <a:t>Focus on few languages and frameworks</a:t>
            </a:r>
          </a:p>
          <a:p>
            <a:endParaRPr lang="en-US" sz="2400"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Poly Cloud</a:t>
            </a:r>
          </a:p>
          <a:p>
            <a:pPr lvl="1">
              <a:buClr>
                <a:schemeClr val="accent3">
                  <a:lumMod val="75000"/>
                </a:schemeClr>
              </a:buClr>
            </a:pPr>
            <a:r>
              <a:rPr lang="en-US" sz="2133" dirty="0">
                <a:solidFill>
                  <a:schemeClr val="tx2"/>
                </a:solidFill>
              </a:rPr>
              <a:t>Avoid the least common denominator</a:t>
            </a:r>
          </a:p>
          <a:p>
            <a:pPr lvl="1">
              <a:buClr>
                <a:schemeClr val="accent3">
                  <a:lumMod val="75000"/>
                </a:schemeClr>
              </a:buClr>
            </a:pPr>
            <a:r>
              <a:rPr lang="en-US" sz="2133" dirty="0">
                <a:solidFill>
                  <a:schemeClr val="tx2"/>
                </a:solidFill>
              </a:rPr>
              <a:t>Adopt community (Open Source) APIs, or develop SPI to ease portability</a:t>
            </a:r>
          </a:p>
        </p:txBody>
      </p:sp>
    </p:spTree>
    <p:extLst>
      <p:ext uri="{BB962C8B-B14F-4D97-AF65-F5344CB8AC3E}">
        <p14:creationId xmlns:p14="http://schemas.microsoft.com/office/powerpoint/2010/main" val="2617644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7B77A-7380-2B4D-BFE9-0842A0457212}"/>
              </a:ext>
            </a:extLst>
          </p:cNvPr>
          <p:cNvSpPr>
            <a:spLocks noGrp="1"/>
          </p:cNvSpPr>
          <p:nvPr>
            <p:ph type="title"/>
          </p:nvPr>
        </p:nvSpPr>
        <p:spPr/>
        <p:txBody>
          <a:bodyPr/>
          <a:lstStyle/>
          <a:p>
            <a:r>
              <a:rPr lang="en-GB" dirty="0"/>
              <a:t>OSDU Platform Releases</a:t>
            </a:r>
          </a:p>
        </p:txBody>
      </p:sp>
      <p:sp>
        <p:nvSpPr>
          <p:cNvPr id="5" name="Content Placeholder 4">
            <a:extLst>
              <a:ext uri="{FF2B5EF4-FFF2-40B4-BE49-F238E27FC236}">
                <a16:creationId xmlns:a16="http://schemas.microsoft.com/office/drawing/2014/main" id="{19734392-C9EF-BC4E-8DEC-166E917D622A}"/>
              </a:ext>
            </a:extLst>
          </p:cNvPr>
          <p:cNvSpPr>
            <a:spLocks noGrp="1"/>
          </p:cNvSpPr>
          <p:nvPr>
            <p:ph idx="1"/>
          </p:nvPr>
        </p:nvSpPr>
        <p:spPr/>
        <p:txBody>
          <a:bodyPr/>
          <a:lstStyle/>
          <a:p>
            <a:r>
              <a:rPr lang="en-GB" dirty="0"/>
              <a:t>Continuous development and continuous delivery is our goal</a:t>
            </a:r>
          </a:p>
          <a:p>
            <a:r>
              <a:rPr lang="en-GB" dirty="0"/>
              <a:t>We strive to minimise major (breaking) releases </a:t>
            </a:r>
          </a:p>
          <a:p>
            <a:pPr lvl="1"/>
            <a:r>
              <a:rPr lang="en-GB" dirty="0"/>
              <a:t>Modular design of the platform</a:t>
            </a:r>
          </a:p>
          <a:p>
            <a:pPr lvl="1"/>
            <a:r>
              <a:rPr lang="en-GB" dirty="0"/>
              <a:t>API versioning and deprecation policy</a:t>
            </a:r>
          </a:p>
          <a:p>
            <a:r>
              <a:rPr lang="en-GB" dirty="0"/>
              <a:t>After the initial release, new functionality will continuously be added through incremental releases</a:t>
            </a:r>
          </a:p>
          <a:p>
            <a:pPr lvl="1"/>
            <a:r>
              <a:rPr lang="en-GB" dirty="0"/>
              <a:t>Units of functionality can be independently released</a:t>
            </a:r>
          </a:p>
          <a:p>
            <a:endParaRPr lang="en-GB" dirty="0"/>
          </a:p>
        </p:txBody>
      </p:sp>
    </p:spTree>
    <p:extLst>
      <p:ext uri="{BB962C8B-B14F-4D97-AF65-F5344CB8AC3E}">
        <p14:creationId xmlns:p14="http://schemas.microsoft.com/office/powerpoint/2010/main" val="3324517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B9E63-5AC5-A143-AFBB-3881451B2588}"/>
              </a:ext>
            </a:extLst>
          </p:cNvPr>
          <p:cNvSpPr>
            <a:spLocks noGrp="1"/>
          </p:cNvSpPr>
          <p:nvPr>
            <p:ph type="title"/>
          </p:nvPr>
        </p:nvSpPr>
        <p:spPr/>
        <p:txBody>
          <a:bodyPr/>
          <a:lstStyle/>
          <a:p>
            <a:r>
              <a:rPr lang="en-GB" dirty="0"/>
              <a:t>Where to find the System Concept doc</a:t>
            </a:r>
          </a:p>
        </p:txBody>
      </p:sp>
      <p:pic>
        <p:nvPicPr>
          <p:cNvPr id="5" name="Content Placeholder 4">
            <a:extLst>
              <a:ext uri="{FF2B5EF4-FFF2-40B4-BE49-F238E27FC236}">
                <a16:creationId xmlns:a16="http://schemas.microsoft.com/office/drawing/2014/main" id="{ED058661-383F-1447-B87D-62A8D3363814}"/>
              </a:ext>
            </a:extLst>
          </p:cNvPr>
          <p:cNvPicPr>
            <a:picLocks noGrp="1" noChangeAspect="1"/>
          </p:cNvPicPr>
          <p:nvPr>
            <p:ph idx="1"/>
          </p:nvPr>
        </p:nvPicPr>
        <p:blipFill>
          <a:blip r:embed="rId2"/>
          <a:stretch>
            <a:fillRect/>
          </a:stretch>
        </p:blipFill>
        <p:spPr>
          <a:xfrm>
            <a:off x="4881130" y="2012691"/>
            <a:ext cx="5530786" cy="2360042"/>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8CE4E5CF-7E22-7F42-9232-533570E5EFD5}"/>
              </a:ext>
            </a:extLst>
          </p:cNvPr>
          <p:cNvSpPr>
            <a:spLocks noGrp="1"/>
          </p:cNvSpPr>
          <p:nvPr>
            <p:ph type="sldNum" sz="quarter" idx="12"/>
          </p:nvPr>
        </p:nvSpPr>
        <p:spPr/>
        <p:txBody>
          <a:bodyPr/>
          <a:lstStyle/>
          <a:p>
            <a:fld id="{2FEB81B2-2AA1-4AF4-A66A-0751F51A3799}" type="slidenum">
              <a:rPr lang="en-US" smtClean="0"/>
              <a:t>19</a:t>
            </a:fld>
            <a:endParaRPr lang="en-US"/>
          </a:p>
        </p:txBody>
      </p:sp>
      <p:sp>
        <p:nvSpPr>
          <p:cNvPr id="7" name="TextBox 6">
            <a:extLst>
              <a:ext uri="{FF2B5EF4-FFF2-40B4-BE49-F238E27FC236}">
                <a16:creationId xmlns:a16="http://schemas.microsoft.com/office/drawing/2014/main" id="{7138FCE9-E5F1-894E-AC89-E3442A9709F9}"/>
              </a:ext>
            </a:extLst>
          </p:cNvPr>
          <p:cNvSpPr txBox="1"/>
          <p:nvPr/>
        </p:nvSpPr>
        <p:spPr>
          <a:xfrm>
            <a:off x="727113" y="2126255"/>
            <a:ext cx="3183875" cy="646331"/>
          </a:xfrm>
          <a:prstGeom prst="rect">
            <a:avLst/>
          </a:prstGeom>
          <a:noFill/>
        </p:spPr>
        <p:txBody>
          <a:bodyPr wrap="square" rtlCol="0">
            <a:spAutoFit/>
          </a:bodyPr>
          <a:lstStyle/>
          <a:p>
            <a:r>
              <a:rPr lang="en-GB" dirty="0"/>
              <a:t>Snapshot available on the website</a:t>
            </a:r>
          </a:p>
        </p:txBody>
      </p:sp>
      <p:sp>
        <p:nvSpPr>
          <p:cNvPr id="8" name="TextBox 7">
            <a:extLst>
              <a:ext uri="{FF2B5EF4-FFF2-40B4-BE49-F238E27FC236}">
                <a16:creationId xmlns:a16="http://schemas.microsoft.com/office/drawing/2014/main" id="{6987EE44-0E28-5044-B264-1605A47D9222}"/>
              </a:ext>
            </a:extLst>
          </p:cNvPr>
          <p:cNvSpPr txBox="1"/>
          <p:nvPr/>
        </p:nvSpPr>
        <p:spPr>
          <a:xfrm>
            <a:off x="947451" y="5299113"/>
            <a:ext cx="6389783" cy="369332"/>
          </a:xfrm>
          <a:prstGeom prst="rect">
            <a:avLst/>
          </a:prstGeom>
          <a:noFill/>
        </p:spPr>
        <p:txBody>
          <a:bodyPr wrap="square" rtlCol="0">
            <a:spAutoFit/>
          </a:bodyPr>
          <a:lstStyle/>
          <a:p>
            <a:r>
              <a:rPr lang="en-GB" dirty="0"/>
              <a:t>Or work with us – on slack at </a:t>
            </a:r>
            <a:r>
              <a:rPr lang="en-GB" b="1" dirty="0"/>
              <a:t>#1_10_ea_technical_docs</a:t>
            </a:r>
          </a:p>
        </p:txBody>
      </p:sp>
    </p:spTree>
    <p:extLst>
      <p:ext uri="{BB962C8B-B14F-4D97-AF65-F5344CB8AC3E}">
        <p14:creationId xmlns:p14="http://schemas.microsoft.com/office/powerpoint/2010/main" val="687286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Pro-competitive Statement</a:t>
            </a:r>
          </a:p>
        </p:txBody>
      </p:sp>
      <p:graphicFrame>
        <p:nvGraphicFramePr>
          <p:cNvPr id="4" name="Content Placeholder 3">
            <a:extLst>
              <a:ext uri="{FF2B5EF4-FFF2-40B4-BE49-F238E27FC236}">
                <a16:creationId xmlns:a16="http://schemas.microsoft.com/office/drawing/2014/main" id="{68E05666-6D60-1849-A539-C84E8D52BDD9}"/>
              </a:ext>
            </a:extLst>
          </p:cNvPr>
          <p:cNvGraphicFramePr>
            <a:graphicFrameLocks noGrp="1"/>
          </p:cNvGraphicFramePr>
          <p:nvPr>
            <p:ph idx="1"/>
          </p:nvPr>
        </p:nvGraphicFramePr>
        <p:xfrm>
          <a:off x="609601" y="2014388"/>
          <a:ext cx="10190923" cy="433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1">
            <a:extLst>
              <a:ext uri="{FF2B5EF4-FFF2-40B4-BE49-F238E27FC236}">
                <a16:creationId xmlns:a16="http://schemas.microsoft.com/office/drawing/2014/main" id="{4FF54BE7-2996-B24D-B737-998581AD3943}"/>
              </a:ext>
            </a:extLst>
          </p:cNvPr>
          <p:cNvSpPr>
            <a:spLocks noGrp="1"/>
          </p:cNvSpPr>
          <p:nvPr>
            <p:ph type="sldNum" sz="quarter" idx="12"/>
          </p:nvPr>
        </p:nvSpPr>
        <p:spPr>
          <a:xfrm>
            <a:off x="10063981" y="6125240"/>
            <a:ext cx="2844800" cy="365125"/>
          </a:xfrm>
        </p:spPr>
        <p:txBody>
          <a:bodyPr/>
          <a:lstStyle/>
          <a:p>
            <a:pPr fontAlgn="base">
              <a:spcBef>
                <a:spcPct val="0"/>
              </a:spcBef>
              <a:spcAft>
                <a:spcPct val="0"/>
              </a:spcAft>
            </a:pPr>
            <a:fld id="{4BBDA901-AC44-DA44-B86F-73C28EB4CF87}" type="slidenum">
              <a:rPr lang="en-GB">
                <a:solidFill>
                  <a:srgbClr val="C3C2C2">
                    <a:lumMod val="75000"/>
                  </a:srgbClr>
                </a:solidFill>
              </a:rPr>
              <a:pPr fontAlgn="base">
                <a:spcBef>
                  <a:spcPct val="0"/>
                </a:spcBef>
                <a:spcAft>
                  <a:spcPct val="0"/>
                </a:spcAft>
              </a:pPr>
              <a:t>2</a:t>
            </a:fld>
            <a:endParaRPr lang="en-GB" dirty="0">
              <a:solidFill>
                <a:srgbClr val="C3C2C2">
                  <a:lumMod val="75000"/>
                </a:srgbClr>
              </a:solidFill>
            </a:endParaRPr>
          </a:p>
        </p:txBody>
      </p:sp>
      <p:sp>
        <p:nvSpPr>
          <p:cNvPr id="3" name="TextBox 2">
            <a:extLst>
              <a:ext uri="{FF2B5EF4-FFF2-40B4-BE49-F238E27FC236}">
                <a16:creationId xmlns:a16="http://schemas.microsoft.com/office/drawing/2014/main" id="{7226E0BA-B0F4-524F-8F3D-447A232EBC29}"/>
              </a:ext>
            </a:extLst>
          </p:cNvPr>
          <p:cNvSpPr txBox="1"/>
          <p:nvPr/>
        </p:nvSpPr>
        <p:spPr>
          <a:xfrm>
            <a:off x="609601" y="1398835"/>
            <a:ext cx="10183083" cy="584775"/>
          </a:xfrm>
          <a:prstGeom prst="rect">
            <a:avLst/>
          </a:prstGeom>
          <a:noFill/>
        </p:spPr>
        <p:txBody>
          <a:bodyPr wrap="square" rtlCol="0">
            <a:spAutoFit/>
          </a:bodyPr>
          <a:lstStyle/>
          <a:p>
            <a:pPr fontAlgn="base">
              <a:spcBef>
                <a:spcPct val="0"/>
              </a:spcBef>
              <a:spcAft>
                <a:spcPct val="0"/>
              </a:spcAft>
            </a:pPr>
            <a:r>
              <a:rPr lang="en-US" sz="1600" b="1" dirty="0">
                <a:solidFill>
                  <a:srgbClr val="000000"/>
                </a:solidFill>
                <a:latin typeface="Verdana" pitchFamily="34" charset="0"/>
              </a:rPr>
              <a:t>Participants at this meeting shall not discuss or exchange information related to the following:</a:t>
            </a:r>
          </a:p>
        </p:txBody>
      </p:sp>
    </p:spTree>
    <p:extLst>
      <p:ext uri="{BB962C8B-B14F-4D97-AF65-F5344CB8AC3E}">
        <p14:creationId xmlns:p14="http://schemas.microsoft.com/office/powerpoint/2010/main" val="421072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C3E30-7D49-46D1-9535-AE5031A60560}"/>
              </a:ext>
            </a:extLst>
          </p:cNvPr>
          <p:cNvSpPr>
            <a:spLocks noGrp="1"/>
          </p:cNvSpPr>
          <p:nvPr>
            <p:ph type="title"/>
          </p:nvPr>
        </p:nvSpPr>
        <p:spPr/>
        <p:txBody>
          <a:bodyPr/>
          <a:lstStyle/>
          <a:p>
            <a:r>
              <a:rPr lang="en-GB" dirty="0"/>
              <a:t>Purpose of a Data Domain?</a:t>
            </a:r>
          </a:p>
        </p:txBody>
      </p:sp>
      <p:sp>
        <p:nvSpPr>
          <p:cNvPr id="3" name="Slide Number Placeholder 2">
            <a:extLst>
              <a:ext uri="{FF2B5EF4-FFF2-40B4-BE49-F238E27FC236}">
                <a16:creationId xmlns:a16="http://schemas.microsoft.com/office/drawing/2014/main" id="{F8A7BEB5-56CB-44E2-9627-A19FE1575BE4}"/>
              </a:ext>
            </a:extLst>
          </p:cNvPr>
          <p:cNvSpPr>
            <a:spLocks noGrp="1"/>
          </p:cNvSpPr>
          <p:nvPr>
            <p:ph type="sldNum" sz="quarter" idx="10"/>
          </p:nvPr>
        </p:nvSpPr>
        <p:spPr/>
        <p:txBody>
          <a:bodyPr/>
          <a:lstStyle/>
          <a:p>
            <a:fld id="{4BBDA901-AC44-DA44-B86F-73C28EB4CF87}" type="slidenum">
              <a:rPr lang="en-GB" smtClean="0"/>
              <a:pPr/>
              <a:t>20</a:t>
            </a:fld>
            <a:endParaRPr lang="en-GB" dirty="0"/>
          </a:p>
        </p:txBody>
      </p:sp>
      <p:sp>
        <p:nvSpPr>
          <p:cNvPr id="4" name="Content Placeholder 3">
            <a:extLst>
              <a:ext uri="{FF2B5EF4-FFF2-40B4-BE49-F238E27FC236}">
                <a16:creationId xmlns:a16="http://schemas.microsoft.com/office/drawing/2014/main" id="{5BD4528F-C6C2-4830-AAB8-1E8BC6E56F36}"/>
              </a:ext>
            </a:extLst>
          </p:cNvPr>
          <p:cNvSpPr>
            <a:spLocks noGrp="1"/>
          </p:cNvSpPr>
          <p:nvPr>
            <p:ph sz="quarter" idx="12"/>
          </p:nvPr>
        </p:nvSpPr>
        <p:spPr/>
        <p:txBody>
          <a:bodyPr/>
          <a:lstStyle/>
          <a:p>
            <a:pPr marL="0" indent="0">
              <a:buNone/>
            </a:pPr>
            <a:r>
              <a:rPr lang="en-US" sz="2133" dirty="0"/>
              <a:t>There are currently two purposes of the Data Domains</a:t>
            </a:r>
          </a:p>
          <a:p>
            <a:r>
              <a:rPr lang="en-US" sz="2133" dirty="0"/>
              <a:t>Ease Accessibility</a:t>
            </a:r>
          </a:p>
          <a:p>
            <a:pPr lvl="1"/>
            <a:r>
              <a:rPr lang="en-US" sz="1867" dirty="0"/>
              <a:t>Domains will be used to catalogue the increasing number of Data Types (Reference, Master &amp; WPC)</a:t>
            </a:r>
          </a:p>
          <a:p>
            <a:r>
              <a:rPr lang="en-US" sz="2133" dirty="0"/>
              <a:t>Assist Governance</a:t>
            </a:r>
          </a:p>
          <a:p>
            <a:pPr lvl="1"/>
            <a:r>
              <a:rPr lang="en-US" sz="1867" dirty="0"/>
              <a:t>Owning Domain</a:t>
            </a:r>
          </a:p>
          <a:p>
            <a:pPr lvl="2"/>
            <a:r>
              <a:rPr lang="en-US" sz="1600" dirty="0"/>
              <a:t>The Domain for which it is accountable for the data (e.g., Data Types, Generic APIs, DDMS, etc.) on which it and other Domains rely.</a:t>
            </a:r>
          </a:p>
          <a:p>
            <a:pPr lvl="2"/>
            <a:r>
              <a:rPr lang="en-US" sz="1600" dirty="0"/>
              <a:t>Know where to go for in depth knowledge of a Data Type</a:t>
            </a:r>
          </a:p>
          <a:p>
            <a:pPr lvl="1"/>
            <a:r>
              <a:rPr lang="en-US" sz="1867" dirty="0"/>
              <a:t>Using Domains</a:t>
            </a:r>
          </a:p>
          <a:p>
            <a:pPr lvl="2"/>
            <a:r>
              <a:rPr lang="en-US" sz="1600" dirty="0"/>
              <a:t>Capturing the Domains that access / use Data Types for the purpose of delivering the capabilities of that Domain</a:t>
            </a:r>
          </a:p>
          <a:p>
            <a:pPr lvl="2"/>
            <a:r>
              <a:rPr lang="en-US" sz="1600" dirty="0"/>
              <a:t>Know who could be impacted if a change to a Data Type is required</a:t>
            </a:r>
          </a:p>
        </p:txBody>
      </p:sp>
      <p:sp>
        <p:nvSpPr>
          <p:cNvPr id="5" name="Footer Placeholder 4">
            <a:extLst>
              <a:ext uri="{FF2B5EF4-FFF2-40B4-BE49-F238E27FC236}">
                <a16:creationId xmlns:a16="http://schemas.microsoft.com/office/drawing/2014/main" id="{8C6EF1DF-2B43-4C75-B70D-D7776C910F5B}"/>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spTree>
    <p:extLst>
      <p:ext uri="{BB962C8B-B14F-4D97-AF65-F5344CB8AC3E}">
        <p14:creationId xmlns:p14="http://schemas.microsoft.com/office/powerpoint/2010/main" val="3416370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C3E30-7D49-46D1-9535-AE5031A60560}"/>
              </a:ext>
            </a:extLst>
          </p:cNvPr>
          <p:cNvSpPr>
            <a:spLocks noGrp="1"/>
          </p:cNvSpPr>
          <p:nvPr>
            <p:ph type="title"/>
          </p:nvPr>
        </p:nvSpPr>
        <p:spPr/>
        <p:txBody>
          <a:bodyPr/>
          <a:lstStyle/>
          <a:p>
            <a:r>
              <a:rPr lang="en-GB" dirty="0"/>
              <a:t>Data Domains</a:t>
            </a:r>
          </a:p>
        </p:txBody>
      </p:sp>
      <p:sp>
        <p:nvSpPr>
          <p:cNvPr id="3" name="Slide Number Placeholder 2">
            <a:extLst>
              <a:ext uri="{FF2B5EF4-FFF2-40B4-BE49-F238E27FC236}">
                <a16:creationId xmlns:a16="http://schemas.microsoft.com/office/drawing/2014/main" id="{F8A7BEB5-56CB-44E2-9627-A19FE1575BE4}"/>
              </a:ext>
            </a:extLst>
          </p:cNvPr>
          <p:cNvSpPr>
            <a:spLocks noGrp="1"/>
          </p:cNvSpPr>
          <p:nvPr>
            <p:ph type="sldNum" sz="quarter" idx="10"/>
          </p:nvPr>
        </p:nvSpPr>
        <p:spPr/>
        <p:txBody>
          <a:bodyPr/>
          <a:lstStyle/>
          <a:p>
            <a:fld id="{4BBDA901-AC44-DA44-B86F-73C28EB4CF87}" type="slidenum">
              <a:rPr lang="en-GB" smtClean="0"/>
              <a:pPr/>
              <a:t>21</a:t>
            </a:fld>
            <a:endParaRPr lang="en-GB" dirty="0"/>
          </a:p>
        </p:txBody>
      </p:sp>
      <p:sp>
        <p:nvSpPr>
          <p:cNvPr id="4" name="Content Placeholder 3">
            <a:extLst>
              <a:ext uri="{FF2B5EF4-FFF2-40B4-BE49-F238E27FC236}">
                <a16:creationId xmlns:a16="http://schemas.microsoft.com/office/drawing/2014/main" id="{5BD4528F-C6C2-4830-AAB8-1E8BC6E56F36}"/>
              </a:ext>
            </a:extLst>
          </p:cNvPr>
          <p:cNvSpPr>
            <a:spLocks noGrp="1"/>
          </p:cNvSpPr>
          <p:nvPr>
            <p:ph sz="quarter" idx="12"/>
          </p:nvPr>
        </p:nvSpPr>
        <p:spPr>
          <a:xfrm>
            <a:off x="609600" y="1336285"/>
            <a:ext cx="10972800" cy="4512819"/>
          </a:xfrm>
        </p:spPr>
        <p:txBody>
          <a:bodyPr/>
          <a:lstStyle/>
          <a:p>
            <a:pPr marL="0" indent="0">
              <a:buNone/>
            </a:pPr>
            <a:r>
              <a:rPr lang="en-US" sz="2133" dirty="0"/>
              <a:t>Currently we have defined two levels of Data Domains (Subject Areas L1 &amp; Domains L2)</a:t>
            </a:r>
          </a:p>
          <a:p>
            <a:r>
              <a:rPr lang="en-US" sz="2133" dirty="0"/>
              <a:t>L1 – Subject Areas</a:t>
            </a:r>
          </a:p>
          <a:p>
            <a:endParaRPr lang="en-US" sz="1600" dirty="0"/>
          </a:p>
        </p:txBody>
      </p:sp>
      <p:sp>
        <p:nvSpPr>
          <p:cNvPr id="5" name="Footer Placeholder 4">
            <a:extLst>
              <a:ext uri="{FF2B5EF4-FFF2-40B4-BE49-F238E27FC236}">
                <a16:creationId xmlns:a16="http://schemas.microsoft.com/office/drawing/2014/main" id="{8C6EF1DF-2B43-4C75-B70D-D7776C910F5B}"/>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graphicFrame>
        <p:nvGraphicFramePr>
          <p:cNvPr id="6" name="Table 5">
            <a:extLst>
              <a:ext uri="{FF2B5EF4-FFF2-40B4-BE49-F238E27FC236}">
                <a16:creationId xmlns:a16="http://schemas.microsoft.com/office/drawing/2014/main" id="{7FC17789-542E-C712-84F2-D407690D7294}"/>
              </a:ext>
            </a:extLst>
          </p:cNvPr>
          <p:cNvGraphicFramePr>
            <a:graphicFrameLocks noGrp="1"/>
          </p:cNvGraphicFramePr>
          <p:nvPr/>
        </p:nvGraphicFramePr>
        <p:xfrm>
          <a:off x="698039" y="2402137"/>
          <a:ext cx="11200216" cy="2843264"/>
        </p:xfrm>
        <a:graphic>
          <a:graphicData uri="http://schemas.openxmlformats.org/drawingml/2006/table">
            <a:tbl>
              <a:tblPr/>
              <a:tblGrid>
                <a:gridCol w="1298164">
                  <a:extLst>
                    <a:ext uri="{9D8B030D-6E8A-4147-A177-3AD203B41FA5}">
                      <a16:colId xmlns:a16="http://schemas.microsoft.com/office/drawing/2014/main" val="37612565"/>
                    </a:ext>
                  </a:extLst>
                </a:gridCol>
                <a:gridCol w="9902052">
                  <a:extLst>
                    <a:ext uri="{9D8B030D-6E8A-4147-A177-3AD203B41FA5}">
                      <a16:colId xmlns:a16="http://schemas.microsoft.com/office/drawing/2014/main" val="3611819771"/>
                    </a:ext>
                  </a:extLst>
                </a:gridCol>
              </a:tblGrid>
              <a:tr h="185723">
                <a:tc>
                  <a:txBody>
                    <a:bodyPr/>
                    <a:lstStyle/>
                    <a:p>
                      <a:pPr algn="l" fontAlgn="t"/>
                      <a:r>
                        <a:rPr lang="en-US" sz="1200" b="1" i="0" u="none" strike="noStrike">
                          <a:solidFill>
                            <a:srgbClr val="000000"/>
                          </a:solidFill>
                          <a:effectLst/>
                          <a:latin typeface="Calibri" panose="020F0502020204030204" pitchFamily="34" charset="0"/>
                        </a:rPr>
                        <a:t>Subject Area (L1)</a:t>
                      </a:r>
                    </a:p>
                  </a:txBody>
                  <a:tcPr marL="2843" marR="2843" marT="284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t"/>
                      <a:r>
                        <a:rPr lang="en-US" sz="1200" b="1" i="0" u="none" strike="noStrike" dirty="0">
                          <a:solidFill>
                            <a:srgbClr val="000000"/>
                          </a:solidFill>
                          <a:effectLst/>
                          <a:latin typeface="Calibri" panose="020F0502020204030204" pitchFamily="34" charset="0"/>
                        </a:rPr>
                        <a:t>Definition</a:t>
                      </a:r>
                    </a:p>
                  </a:txBody>
                  <a:tcPr marL="2843" marR="2843" marT="2843" marB="0">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738392958"/>
                  </a:ext>
                </a:extLst>
              </a:tr>
              <a:tr h="386008">
                <a:tc>
                  <a:txBody>
                    <a:bodyPr/>
                    <a:lstStyle/>
                    <a:p>
                      <a:pPr algn="l" fontAlgn="ctr"/>
                      <a:r>
                        <a:rPr lang="en-US" sz="1100" b="1" i="0" u="none" strike="noStrike">
                          <a:solidFill>
                            <a:srgbClr val="000000"/>
                          </a:solidFill>
                          <a:effectLst/>
                          <a:latin typeface="Calibri" panose="020F0502020204030204" pitchFamily="34" charset="0"/>
                        </a:rPr>
                        <a:t>Generic</a:t>
                      </a:r>
                    </a:p>
                  </a:txBody>
                  <a:tcPr marL="2843" marR="2843" marT="284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This subject area includes all the data categories which are transverse to the whole specialized data domains. This holds all the entities which have a lifecycle independent of any business domain – as being related to the platform operations, to the “supports” of the business (finance, HR,….) or as being inherited from the routine (countries, UoM,…)+</a:t>
                      </a:r>
                    </a:p>
                  </a:txBody>
                  <a:tcPr marL="2843" marR="2843" marT="28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9261221"/>
                  </a:ext>
                </a:extLst>
              </a:tr>
              <a:tr h="194676">
                <a:tc>
                  <a:txBody>
                    <a:bodyPr/>
                    <a:lstStyle/>
                    <a:p>
                      <a:pPr algn="l" fontAlgn="ctr"/>
                      <a:r>
                        <a:rPr lang="en-US" sz="1100" b="1" i="0" u="none" strike="noStrike">
                          <a:solidFill>
                            <a:srgbClr val="000000"/>
                          </a:solidFill>
                          <a:effectLst/>
                          <a:latin typeface="Calibri" panose="020F0502020204030204" pitchFamily="34" charset="0"/>
                        </a:rPr>
                        <a:t>Subsurface</a:t>
                      </a:r>
                    </a:p>
                  </a:txBody>
                  <a:tcPr marL="2843" marR="2843" marT="28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100" b="0" i="0" u="none" strike="noStrike" dirty="0">
                          <a:solidFill>
                            <a:srgbClr val="000000"/>
                          </a:solidFill>
                          <a:effectLst/>
                          <a:latin typeface="Calibri" panose="020F0502020204030204" pitchFamily="34" charset="0"/>
                        </a:rPr>
                        <a:t>Data about or related to something located or introduced beneath the surface of the earth.</a:t>
                      </a:r>
                    </a:p>
                  </a:txBody>
                  <a:tcPr marL="2843" marR="2843" marT="28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90906145"/>
                  </a:ext>
                </a:extLst>
              </a:tr>
              <a:tr h="386008">
                <a:tc>
                  <a:txBody>
                    <a:bodyPr/>
                    <a:lstStyle/>
                    <a:p>
                      <a:pPr algn="l" fontAlgn="ctr"/>
                      <a:r>
                        <a:rPr lang="en-US" sz="1100" b="1" i="0" u="none" strike="noStrike">
                          <a:solidFill>
                            <a:srgbClr val="000000"/>
                          </a:solidFill>
                          <a:effectLst/>
                          <a:latin typeface="Calibri" panose="020F0502020204030204" pitchFamily="34" charset="0"/>
                        </a:rPr>
                        <a:t>Well</a:t>
                      </a:r>
                    </a:p>
                  </a:txBody>
                  <a:tcPr marL="2843" marR="2843" marT="28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alibri" panose="020F0502020204030204" pitchFamily="34" charset="0"/>
                        </a:rPr>
                        <a:t>A proposed, permitted or actual drilled hole in the ground designed to exchange (or facilitate the exchange of) fluids between a subsurface reservoir and the surface (or another reservoir), or to enable the detection and measurement of rock properties.</a:t>
                      </a:r>
                    </a:p>
                  </a:txBody>
                  <a:tcPr marL="2843" marR="2843" marT="28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98060578"/>
                  </a:ext>
                </a:extLst>
              </a:tr>
              <a:tr h="585143">
                <a:tc>
                  <a:txBody>
                    <a:bodyPr/>
                    <a:lstStyle/>
                    <a:p>
                      <a:pPr algn="l" fontAlgn="ctr"/>
                      <a:r>
                        <a:rPr lang="en-US" sz="1100" b="1" i="0" u="none" strike="noStrike" dirty="0">
                          <a:solidFill>
                            <a:srgbClr val="000000"/>
                          </a:solidFill>
                          <a:effectLst/>
                          <a:latin typeface="Calibri" panose="020F0502020204030204" pitchFamily="34" charset="0"/>
                        </a:rPr>
                        <a:t>Surface Facilities</a:t>
                      </a:r>
                    </a:p>
                  </a:txBody>
                  <a:tcPr marL="2843" marR="2843" marT="28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100" b="0" i="0" u="none" strike="noStrike" dirty="0">
                          <a:solidFill>
                            <a:srgbClr val="000000"/>
                          </a:solidFill>
                          <a:effectLst/>
                          <a:latin typeface="Calibri" panose="020F0502020204030204" pitchFamily="34" charset="0"/>
                        </a:rPr>
                        <a:t>A facility is defined as being a piece of equipment, a collection of pieces of equipment, or a role that a piece of equipment plays. Facilities are required to handle any kind of energy sources, to transform, store, transfer them. These facilities can be everything from gas processing plants and batteries to pumps, metering station, and pipelines.</a:t>
                      </a:r>
                      <a:r>
                        <a:rPr lang="en-US" sz="1100" b="1" i="0" u="none" strike="noStrike" dirty="0">
                          <a:solidFill>
                            <a:srgbClr val="000000"/>
                          </a:solidFill>
                          <a:effectLst/>
                          <a:latin typeface="Calibri" panose="020F0502020204030204" pitchFamily="34" charset="0"/>
                        </a:rPr>
                        <a:t> </a:t>
                      </a:r>
                      <a:r>
                        <a:rPr lang="en-US" sz="1100" b="0" i="0" u="none" strike="noStrike" dirty="0">
                          <a:solidFill>
                            <a:srgbClr val="000000"/>
                          </a:solidFill>
                          <a:effectLst/>
                          <a:latin typeface="Calibri" panose="020F0502020204030204" pitchFamily="34" charset="0"/>
                        </a:rPr>
                        <a:t>The facility is an assembly of equipment, assembled to perform a physical or chemical process.  A facility represents the high-level function to be performed and is decomposed in process units</a:t>
                      </a:r>
                      <a:endParaRPr lang="en-US" sz="1100" b="1" i="0" u="none" strike="noStrike" dirty="0">
                        <a:solidFill>
                          <a:srgbClr val="000000"/>
                        </a:solidFill>
                        <a:effectLst/>
                        <a:latin typeface="Calibri" panose="020F0502020204030204" pitchFamily="34" charset="0"/>
                      </a:endParaRPr>
                    </a:p>
                  </a:txBody>
                  <a:tcPr marL="2843" marR="2843" marT="28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17077055"/>
                  </a:ext>
                </a:extLst>
              </a:tr>
              <a:tr h="897691">
                <a:tc>
                  <a:txBody>
                    <a:bodyPr/>
                    <a:lstStyle/>
                    <a:p>
                      <a:pPr algn="l" fontAlgn="ctr"/>
                      <a:r>
                        <a:rPr lang="en-US" sz="1100" b="1" i="0" u="none" strike="noStrike">
                          <a:solidFill>
                            <a:srgbClr val="000000"/>
                          </a:solidFill>
                          <a:effectLst/>
                          <a:latin typeface="Calibri" panose="020F0502020204030204" pitchFamily="34" charset="0"/>
                        </a:rPr>
                        <a:t>Production</a:t>
                      </a:r>
                    </a:p>
                  </a:txBody>
                  <a:tcPr marL="2843" marR="2843" marT="28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100" b="1" i="1" u="none" strike="noStrike" dirty="0">
                          <a:solidFill>
                            <a:srgbClr val="000000"/>
                          </a:solidFill>
                          <a:effectLst/>
                          <a:latin typeface="Calibri" panose="020F0502020204030204" pitchFamily="34" charset="0"/>
                        </a:rPr>
                        <a:t>(Production)</a:t>
                      </a:r>
                      <a:r>
                        <a:rPr lang="en-US" sz="1100" b="0" i="0" u="none" strike="noStrike" dirty="0">
                          <a:solidFill>
                            <a:srgbClr val="000000"/>
                          </a:solidFill>
                          <a:effectLst/>
                          <a:latin typeface="Calibri" panose="020F0502020204030204" pitchFamily="34" charset="0"/>
                        </a:rPr>
                        <a:t> applies to all forms of material, fluid or energy production or generation, such as those from conventional hydrocarbons, material mining, mineral production, or renewable sources. It also includes fluid injection or disposal (such as water injection or disposal, or carbon dioxide injection as part of CCUS activities). Production encompasses details about the entities involved, output quantities, the method of production and distribution, and information on the extraction, injection or generation process.</a:t>
                      </a:r>
                    </a:p>
                  </a:txBody>
                  <a:tcPr marL="2843" marR="2843" marT="28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50148433"/>
                  </a:ext>
                </a:extLst>
              </a:tr>
            </a:tbl>
          </a:graphicData>
        </a:graphic>
      </p:graphicFrame>
    </p:spTree>
    <p:extLst>
      <p:ext uri="{BB962C8B-B14F-4D97-AF65-F5344CB8AC3E}">
        <p14:creationId xmlns:p14="http://schemas.microsoft.com/office/powerpoint/2010/main" val="2087310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C3E30-7D49-46D1-9535-AE5031A60560}"/>
              </a:ext>
            </a:extLst>
          </p:cNvPr>
          <p:cNvSpPr>
            <a:spLocks noGrp="1"/>
          </p:cNvSpPr>
          <p:nvPr>
            <p:ph type="title"/>
          </p:nvPr>
        </p:nvSpPr>
        <p:spPr/>
        <p:txBody>
          <a:bodyPr/>
          <a:lstStyle/>
          <a:p>
            <a:r>
              <a:rPr lang="en-GB" dirty="0"/>
              <a:t>Data Domains</a:t>
            </a:r>
          </a:p>
        </p:txBody>
      </p:sp>
      <p:sp>
        <p:nvSpPr>
          <p:cNvPr id="3" name="Slide Number Placeholder 2">
            <a:extLst>
              <a:ext uri="{FF2B5EF4-FFF2-40B4-BE49-F238E27FC236}">
                <a16:creationId xmlns:a16="http://schemas.microsoft.com/office/drawing/2014/main" id="{F8A7BEB5-56CB-44E2-9627-A19FE1575BE4}"/>
              </a:ext>
            </a:extLst>
          </p:cNvPr>
          <p:cNvSpPr>
            <a:spLocks noGrp="1"/>
          </p:cNvSpPr>
          <p:nvPr>
            <p:ph type="sldNum" sz="quarter" idx="10"/>
          </p:nvPr>
        </p:nvSpPr>
        <p:spPr/>
        <p:txBody>
          <a:bodyPr/>
          <a:lstStyle/>
          <a:p>
            <a:fld id="{4BBDA901-AC44-DA44-B86F-73C28EB4CF87}" type="slidenum">
              <a:rPr lang="en-GB" smtClean="0"/>
              <a:pPr/>
              <a:t>22</a:t>
            </a:fld>
            <a:endParaRPr lang="en-GB" dirty="0"/>
          </a:p>
        </p:txBody>
      </p:sp>
      <p:sp>
        <p:nvSpPr>
          <p:cNvPr id="4" name="Content Placeholder 3">
            <a:extLst>
              <a:ext uri="{FF2B5EF4-FFF2-40B4-BE49-F238E27FC236}">
                <a16:creationId xmlns:a16="http://schemas.microsoft.com/office/drawing/2014/main" id="{5BD4528F-C6C2-4830-AAB8-1E8BC6E56F36}"/>
              </a:ext>
            </a:extLst>
          </p:cNvPr>
          <p:cNvSpPr>
            <a:spLocks noGrp="1"/>
          </p:cNvSpPr>
          <p:nvPr>
            <p:ph sz="quarter" idx="12"/>
          </p:nvPr>
        </p:nvSpPr>
        <p:spPr>
          <a:xfrm>
            <a:off x="609600" y="1336286"/>
            <a:ext cx="10972800" cy="4185429"/>
          </a:xfrm>
        </p:spPr>
        <p:txBody>
          <a:bodyPr/>
          <a:lstStyle/>
          <a:p>
            <a:pPr marL="0" indent="0">
              <a:buNone/>
            </a:pPr>
            <a:r>
              <a:rPr lang="en-US" sz="2133" dirty="0"/>
              <a:t>Currently we have defined two levels of Data Domains (Subject Areas L1 &amp; Domains L2)</a:t>
            </a:r>
          </a:p>
          <a:p>
            <a:r>
              <a:rPr lang="en-US" sz="2133" dirty="0"/>
              <a:t>Level 1 – Subject Areas </a:t>
            </a:r>
          </a:p>
          <a:p>
            <a:endParaRPr lang="en-US" sz="1600" dirty="0"/>
          </a:p>
        </p:txBody>
      </p:sp>
      <p:sp>
        <p:nvSpPr>
          <p:cNvPr id="5" name="Footer Placeholder 4">
            <a:extLst>
              <a:ext uri="{FF2B5EF4-FFF2-40B4-BE49-F238E27FC236}">
                <a16:creationId xmlns:a16="http://schemas.microsoft.com/office/drawing/2014/main" id="{8C6EF1DF-2B43-4C75-B70D-D7776C910F5B}"/>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graphicFrame>
        <p:nvGraphicFramePr>
          <p:cNvPr id="6" name="Table 5">
            <a:extLst>
              <a:ext uri="{FF2B5EF4-FFF2-40B4-BE49-F238E27FC236}">
                <a16:creationId xmlns:a16="http://schemas.microsoft.com/office/drawing/2014/main" id="{7FC17789-542E-C712-84F2-D407690D7294}"/>
              </a:ext>
            </a:extLst>
          </p:cNvPr>
          <p:cNvGraphicFramePr>
            <a:graphicFrameLocks noGrp="1"/>
          </p:cNvGraphicFramePr>
          <p:nvPr/>
        </p:nvGraphicFramePr>
        <p:xfrm>
          <a:off x="698039" y="2402137"/>
          <a:ext cx="11200216" cy="2635248"/>
        </p:xfrm>
        <a:graphic>
          <a:graphicData uri="http://schemas.openxmlformats.org/drawingml/2006/table">
            <a:tbl>
              <a:tblPr/>
              <a:tblGrid>
                <a:gridCol w="1298164">
                  <a:extLst>
                    <a:ext uri="{9D8B030D-6E8A-4147-A177-3AD203B41FA5}">
                      <a16:colId xmlns:a16="http://schemas.microsoft.com/office/drawing/2014/main" val="37612565"/>
                    </a:ext>
                  </a:extLst>
                </a:gridCol>
                <a:gridCol w="9902052">
                  <a:extLst>
                    <a:ext uri="{9D8B030D-6E8A-4147-A177-3AD203B41FA5}">
                      <a16:colId xmlns:a16="http://schemas.microsoft.com/office/drawing/2014/main" val="3611819771"/>
                    </a:ext>
                  </a:extLst>
                </a:gridCol>
              </a:tblGrid>
              <a:tr h="185723">
                <a:tc>
                  <a:txBody>
                    <a:bodyPr/>
                    <a:lstStyle/>
                    <a:p>
                      <a:pPr algn="l" fontAlgn="t"/>
                      <a:r>
                        <a:rPr lang="en-US" sz="1200" b="1" i="0" u="none" strike="noStrike">
                          <a:solidFill>
                            <a:srgbClr val="000000"/>
                          </a:solidFill>
                          <a:effectLst/>
                          <a:latin typeface="Calibri" panose="020F0502020204030204" pitchFamily="34" charset="0"/>
                        </a:rPr>
                        <a:t>Subject Area (L1)</a:t>
                      </a:r>
                    </a:p>
                  </a:txBody>
                  <a:tcPr marL="2843" marR="2843" marT="284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t"/>
                      <a:r>
                        <a:rPr lang="en-US" sz="1200" b="1" i="0" u="none" strike="noStrike" dirty="0">
                          <a:solidFill>
                            <a:srgbClr val="000000"/>
                          </a:solidFill>
                          <a:effectLst/>
                          <a:latin typeface="Calibri" panose="020F0502020204030204" pitchFamily="34" charset="0"/>
                        </a:rPr>
                        <a:t>Definition</a:t>
                      </a:r>
                    </a:p>
                  </a:txBody>
                  <a:tcPr marL="2843" marR="2843" marT="2843" marB="0">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738392958"/>
                  </a:ext>
                </a:extLst>
              </a:tr>
              <a:tr h="386008">
                <a:tc>
                  <a:txBody>
                    <a:bodyPr/>
                    <a:lstStyle/>
                    <a:p>
                      <a:pPr algn="l" fontAlgn="ctr"/>
                      <a:r>
                        <a:rPr lang="en-US" sz="1100" b="1" i="0" u="none" strike="noStrike">
                          <a:solidFill>
                            <a:srgbClr val="000000"/>
                          </a:solidFill>
                          <a:effectLst/>
                          <a:latin typeface="Calibri" panose="020F0502020204030204" pitchFamily="34" charset="0"/>
                        </a:rPr>
                        <a:t>Generic</a:t>
                      </a:r>
                    </a:p>
                  </a:txBody>
                  <a:tcPr marL="2843" marR="2843" marT="284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This subject area includes all the data categories which are transverse to the whole specialized data domains. This holds all the entities which have a lifecycle independent of any business domain – as being related to the platform operations, to the “supports” of the business (finance, HR,….) or as being inherited from the routine (countries, UoM,…)+</a:t>
                      </a:r>
                    </a:p>
                  </a:txBody>
                  <a:tcPr marL="2843" marR="2843" marT="28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9261221"/>
                  </a:ext>
                </a:extLst>
              </a:tr>
              <a:tr h="194676">
                <a:tc>
                  <a:txBody>
                    <a:bodyPr/>
                    <a:lstStyle/>
                    <a:p>
                      <a:pPr algn="l" fontAlgn="ctr"/>
                      <a:r>
                        <a:rPr lang="en-US" sz="1100" b="1" i="0" u="none" strike="noStrike">
                          <a:solidFill>
                            <a:srgbClr val="000000"/>
                          </a:solidFill>
                          <a:effectLst/>
                          <a:latin typeface="Calibri" panose="020F0502020204030204" pitchFamily="34" charset="0"/>
                        </a:rPr>
                        <a:t>Subsurface</a:t>
                      </a:r>
                    </a:p>
                  </a:txBody>
                  <a:tcPr marL="2843" marR="2843" marT="28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100" b="0" i="0" u="none" strike="noStrike" dirty="0">
                          <a:solidFill>
                            <a:srgbClr val="000000"/>
                          </a:solidFill>
                          <a:effectLst/>
                          <a:latin typeface="Calibri" panose="020F0502020204030204" pitchFamily="34" charset="0"/>
                        </a:rPr>
                        <a:t>Data about or related to something located or introduced beneath the surface of the earth.</a:t>
                      </a:r>
                    </a:p>
                  </a:txBody>
                  <a:tcPr marL="2843" marR="2843" marT="28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90906145"/>
                  </a:ext>
                </a:extLst>
              </a:tr>
              <a:tr h="386008">
                <a:tc>
                  <a:txBody>
                    <a:bodyPr/>
                    <a:lstStyle/>
                    <a:p>
                      <a:pPr algn="l" fontAlgn="ctr"/>
                      <a:r>
                        <a:rPr lang="en-US" sz="1100" b="1" i="0" u="none" strike="noStrike">
                          <a:solidFill>
                            <a:srgbClr val="000000"/>
                          </a:solidFill>
                          <a:effectLst/>
                          <a:latin typeface="Calibri" panose="020F0502020204030204" pitchFamily="34" charset="0"/>
                        </a:rPr>
                        <a:t>Well</a:t>
                      </a:r>
                    </a:p>
                  </a:txBody>
                  <a:tcPr marL="2843" marR="2843" marT="28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alibri" panose="020F0502020204030204" pitchFamily="34" charset="0"/>
                        </a:rPr>
                        <a:t>A proposed, permitted or actual drilled hole in the ground designed to exchange (or facilitate the exchange of) fluids between a subsurface reservoir and the surface (or another reservoir), or to enable the detection and measurement of rock properties.</a:t>
                      </a:r>
                    </a:p>
                  </a:txBody>
                  <a:tcPr marL="2843" marR="2843" marT="28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98060578"/>
                  </a:ext>
                </a:extLst>
              </a:tr>
              <a:tr h="585143">
                <a:tc>
                  <a:txBody>
                    <a:bodyPr/>
                    <a:lstStyle/>
                    <a:p>
                      <a:pPr algn="l" fontAlgn="ctr"/>
                      <a:r>
                        <a:rPr lang="en-US" sz="1100" b="1" i="0" u="none" strike="noStrike" dirty="0">
                          <a:solidFill>
                            <a:srgbClr val="000000"/>
                          </a:solidFill>
                          <a:effectLst/>
                          <a:latin typeface="Calibri" panose="020F0502020204030204" pitchFamily="34" charset="0"/>
                        </a:rPr>
                        <a:t>Surface Facilities</a:t>
                      </a:r>
                    </a:p>
                  </a:txBody>
                  <a:tcPr marL="2843" marR="2843" marT="28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100" b="0" i="0" u="none" strike="noStrike" dirty="0">
                          <a:solidFill>
                            <a:srgbClr val="000000"/>
                          </a:solidFill>
                          <a:effectLst/>
                          <a:latin typeface="Calibri" panose="020F0502020204030204" pitchFamily="34" charset="0"/>
                        </a:rPr>
                        <a:t>A facility is defined as being a piece of equipment, a collection of pieces of equipment, or a role that a piece of equipment plays. Facilities are required to handle any kind of energy sources, to transform, store, transfer them. These facilities can be everything from gas processing plants and batteries to pumps, metering station, and pipelines.</a:t>
                      </a:r>
                      <a:r>
                        <a:rPr lang="en-US" sz="1100" b="1" i="0" u="none" strike="noStrike" dirty="0">
                          <a:solidFill>
                            <a:srgbClr val="000000"/>
                          </a:solidFill>
                          <a:effectLst/>
                          <a:latin typeface="Calibri" panose="020F0502020204030204" pitchFamily="34" charset="0"/>
                        </a:rPr>
                        <a:t> </a:t>
                      </a:r>
                      <a:r>
                        <a:rPr lang="en-US" sz="1100" b="0" i="0" u="none" strike="noStrike" dirty="0">
                          <a:solidFill>
                            <a:srgbClr val="000000"/>
                          </a:solidFill>
                          <a:effectLst/>
                          <a:latin typeface="Calibri" panose="020F0502020204030204" pitchFamily="34" charset="0"/>
                        </a:rPr>
                        <a:t>The facility is an assembly of equipment, assembled to perform a physical or chemical process.  A facility represents the high-level function to be performed and is decomposed in process units</a:t>
                      </a:r>
                      <a:endParaRPr lang="en-US" sz="1100" b="1" i="0" u="none" strike="noStrike" dirty="0">
                        <a:solidFill>
                          <a:srgbClr val="000000"/>
                        </a:solidFill>
                        <a:effectLst/>
                        <a:latin typeface="Calibri" panose="020F0502020204030204" pitchFamily="34" charset="0"/>
                      </a:endParaRPr>
                    </a:p>
                  </a:txBody>
                  <a:tcPr marL="2843" marR="2843" marT="28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17077055"/>
                  </a:ext>
                </a:extLst>
              </a:tr>
              <a:tr h="897691">
                <a:tc>
                  <a:txBody>
                    <a:bodyPr/>
                    <a:lstStyle/>
                    <a:p>
                      <a:pPr algn="l" fontAlgn="ctr"/>
                      <a:r>
                        <a:rPr lang="en-US" sz="1100" b="1" i="0" u="none" strike="noStrike">
                          <a:solidFill>
                            <a:srgbClr val="000000"/>
                          </a:solidFill>
                          <a:effectLst/>
                          <a:latin typeface="Calibri" panose="020F0502020204030204" pitchFamily="34" charset="0"/>
                        </a:rPr>
                        <a:t>Production</a:t>
                      </a:r>
                    </a:p>
                  </a:txBody>
                  <a:tcPr marL="2843" marR="2843" marT="28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100" b="1" i="1" u="none" strike="noStrike" dirty="0">
                          <a:solidFill>
                            <a:srgbClr val="000000"/>
                          </a:solidFill>
                          <a:effectLst/>
                          <a:latin typeface="Calibri" panose="020F0502020204030204" pitchFamily="34" charset="0"/>
                        </a:rPr>
                        <a:t>(Production)</a:t>
                      </a:r>
                      <a:r>
                        <a:rPr lang="en-US" sz="1100" b="0" i="0" u="none" strike="noStrike" dirty="0">
                          <a:solidFill>
                            <a:srgbClr val="000000"/>
                          </a:solidFill>
                          <a:effectLst/>
                          <a:latin typeface="Calibri" panose="020F0502020204030204" pitchFamily="34" charset="0"/>
                        </a:rPr>
                        <a:t> applies to all forms of material, fluid or energy production or generation, such as those from conventional hydrocarbons, material mining, mineral production, or renewable sources. It also includes fluid injection or disposal (such as water injection or disposal, or carbon dioxide injection as part of CCUS activities). Production encompasses details about the entities involved, output quantities, the method of production and distribution, and information on the extraction, injection or generation process.</a:t>
                      </a:r>
                    </a:p>
                  </a:txBody>
                  <a:tcPr marL="2843" marR="2843" marT="28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50148433"/>
                  </a:ext>
                </a:extLst>
              </a:tr>
            </a:tbl>
          </a:graphicData>
        </a:graphic>
      </p:graphicFrame>
      <p:sp>
        <p:nvSpPr>
          <p:cNvPr id="7" name="Rectangle: Rounded Corners 6">
            <a:extLst>
              <a:ext uri="{FF2B5EF4-FFF2-40B4-BE49-F238E27FC236}">
                <a16:creationId xmlns:a16="http://schemas.microsoft.com/office/drawing/2014/main" id="{48B58CBE-A45D-45C2-BA1F-F6C968500A15}"/>
              </a:ext>
            </a:extLst>
          </p:cNvPr>
          <p:cNvSpPr/>
          <p:nvPr/>
        </p:nvSpPr>
        <p:spPr>
          <a:xfrm>
            <a:off x="1168663" y="5647487"/>
            <a:ext cx="10113675" cy="31585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More Subject Areas and Domains will be added as required</a:t>
            </a:r>
          </a:p>
        </p:txBody>
      </p:sp>
    </p:spTree>
    <p:extLst>
      <p:ext uri="{BB962C8B-B14F-4D97-AF65-F5344CB8AC3E}">
        <p14:creationId xmlns:p14="http://schemas.microsoft.com/office/powerpoint/2010/main" val="645343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C3E30-7D49-46D1-9535-AE5031A60560}"/>
              </a:ext>
            </a:extLst>
          </p:cNvPr>
          <p:cNvSpPr>
            <a:spLocks noGrp="1"/>
          </p:cNvSpPr>
          <p:nvPr>
            <p:ph type="title"/>
          </p:nvPr>
        </p:nvSpPr>
        <p:spPr/>
        <p:txBody>
          <a:bodyPr/>
          <a:lstStyle/>
          <a:p>
            <a:r>
              <a:rPr lang="en-GB" dirty="0"/>
              <a:t>Data Domains</a:t>
            </a:r>
          </a:p>
        </p:txBody>
      </p:sp>
      <p:sp>
        <p:nvSpPr>
          <p:cNvPr id="3" name="Slide Number Placeholder 2">
            <a:extLst>
              <a:ext uri="{FF2B5EF4-FFF2-40B4-BE49-F238E27FC236}">
                <a16:creationId xmlns:a16="http://schemas.microsoft.com/office/drawing/2014/main" id="{F8A7BEB5-56CB-44E2-9627-A19FE1575BE4}"/>
              </a:ext>
            </a:extLst>
          </p:cNvPr>
          <p:cNvSpPr>
            <a:spLocks noGrp="1"/>
          </p:cNvSpPr>
          <p:nvPr>
            <p:ph type="sldNum" sz="quarter" idx="10"/>
          </p:nvPr>
        </p:nvSpPr>
        <p:spPr/>
        <p:txBody>
          <a:bodyPr/>
          <a:lstStyle/>
          <a:p>
            <a:fld id="{4BBDA901-AC44-DA44-B86F-73C28EB4CF87}" type="slidenum">
              <a:rPr lang="en-GB" smtClean="0"/>
              <a:pPr/>
              <a:t>23</a:t>
            </a:fld>
            <a:endParaRPr lang="en-GB" dirty="0"/>
          </a:p>
        </p:txBody>
      </p:sp>
      <p:sp>
        <p:nvSpPr>
          <p:cNvPr id="4" name="Content Placeholder 3">
            <a:extLst>
              <a:ext uri="{FF2B5EF4-FFF2-40B4-BE49-F238E27FC236}">
                <a16:creationId xmlns:a16="http://schemas.microsoft.com/office/drawing/2014/main" id="{5BD4528F-C6C2-4830-AAB8-1E8BC6E56F36}"/>
              </a:ext>
            </a:extLst>
          </p:cNvPr>
          <p:cNvSpPr>
            <a:spLocks noGrp="1"/>
          </p:cNvSpPr>
          <p:nvPr>
            <p:ph sz="quarter" idx="12"/>
          </p:nvPr>
        </p:nvSpPr>
        <p:spPr>
          <a:xfrm>
            <a:off x="609600" y="1336286"/>
            <a:ext cx="10972800" cy="4185429"/>
          </a:xfrm>
        </p:spPr>
        <p:txBody>
          <a:bodyPr/>
          <a:lstStyle/>
          <a:p>
            <a:r>
              <a:rPr lang="en-US" sz="2133" dirty="0"/>
              <a:t>Level 2 – Domains (Extract)</a:t>
            </a:r>
          </a:p>
          <a:p>
            <a:endParaRPr lang="en-US" sz="1600" dirty="0"/>
          </a:p>
        </p:txBody>
      </p:sp>
      <p:sp>
        <p:nvSpPr>
          <p:cNvPr id="5" name="Footer Placeholder 4">
            <a:extLst>
              <a:ext uri="{FF2B5EF4-FFF2-40B4-BE49-F238E27FC236}">
                <a16:creationId xmlns:a16="http://schemas.microsoft.com/office/drawing/2014/main" id="{8C6EF1DF-2B43-4C75-B70D-D7776C910F5B}"/>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graphicFrame>
        <p:nvGraphicFramePr>
          <p:cNvPr id="8" name="Table 7">
            <a:extLst>
              <a:ext uri="{FF2B5EF4-FFF2-40B4-BE49-F238E27FC236}">
                <a16:creationId xmlns:a16="http://schemas.microsoft.com/office/drawing/2014/main" id="{4D65882B-EB81-60B1-A0FB-46E633BF9D24}"/>
              </a:ext>
            </a:extLst>
          </p:cNvPr>
          <p:cNvGraphicFramePr>
            <a:graphicFrameLocks noGrp="1"/>
          </p:cNvGraphicFramePr>
          <p:nvPr/>
        </p:nvGraphicFramePr>
        <p:xfrm>
          <a:off x="609600" y="1908859"/>
          <a:ext cx="11020179" cy="4185431"/>
        </p:xfrm>
        <a:graphic>
          <a:graphicData uri="http://schemas.openxmlformats.org/drawingml/2006/table">
            <a:tbl>
              <a:tblPr/>
              <a:tblGrid>
                <a:gridCol w="993880">
                  <a:extLst>
                    <a:ext uri="{9D8B030D-6E8A-4147-A177-3AD203B41FA5}">
                      <a16:colId xmlns:a16="http://schemas.microsoft.com/office/drawing/2014/main" val="2009969801"/>
                    </a:ext>
                  </a:extLst>
                </a:gridCol>
                <a:gridCol w="1527205">
                  <a:extLst>
                    <a:ext uri="{9D8B030D-6E8A-4147-A177-3AD203B41FA5}">
                      <a16:colId xmlns:a16="http://schemas.microsoft.com/office/drawing/2014/main" val="3251946185"/>
                    </a:ext>
                  </a:extLst>
                </a:gridCol>
                <a:gridCol w="8499093">
                  <a:extLst>
                    <a:ext uri="{9D8B030D-6E8A-4147-A177-3AD203B41FA5}">
                      <a16:colId xmlns:a16="http://schemas.microsoft.com/office/drawing/2014/main" val="4269947542"/>
                    </a:ext>
                  </a:extLst>
                </a:gridCol>
              </a:tblGrid>
              <a:tr h="490593">
                <a:tc>
                  <a:txBody>
                    <a:bodyPr/>
                    <a:lstStyle/>
                    <a:p>
                      <a:pPr algn="l" fontAlgn="ctr"/>
                      <a:r>
                        <a:rPr lang="en-US" sz="1100" b="1" i="0" u="none" strike="noStrike" dirty="0">
                          <a:solidFill>
                            <a:srgbClr val="000000"/>
                          </a:solidFill>
                          <a:effectLst/>
                          <a:latin typeface="Calibri" panose="020F0502020204030204" pitchFamily="34" charset="0"/>
                        </a:rPr>
                        <a:t>Subject Area</a:t>
                      </a:r>
                    </a:p>
                  </a:txBody>
                  <a:tcPr marL="4097" marR="4097" marT="40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rgbClr val="000000"/>
                          </a:solidFill>
                          <a:effectLst/>
                          <a:latin typeface="Calibri" panose="020F0502020204030204" pitchFamily="34" charset="0"/>
                        </a:rPr>
                        <a:t>Domain</a:t>
                      </a:r>
                    </a:p>
                  </a:txBody>
                  <a:tcPr marL="4097" marR="4097" marT="40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Domain Definition</a:t>
                      </a:r>
                    </a:p>
                  </a:txBody>
                  <a:tcPr marL="4097" marR="4097" marT="409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7675212"/>
                  </a:ext>
                </a:extLst>
              </a:tr>
              <a:tr h="552364">
                <a:tc rowSpan="9">
                  <a:txBody>
                    <a:bodyPr/>
                    <a:lstStyle/>
                    <a:p>
                      <a:pPr algn="l" fontAlgn="ctr"/>
                      <a:r>
                        <a:rPr lang="en-US" sz="1100" b="1" i="0" u="none" strike="noStrike" dirty="0">
                          <a:solidFill>
                            <a:srgbClr val="000000"/>
                          </a:solidFill>
                          <a:effectLst/>
                          <a:latin typeface="Calibri" panose="020F0502020204030204" pitchFamily="34" charset="0"/>
                        </a:rPr>
                        <a:t>Generic</a:t>
                      </a:r>
                    </a:p>
                  </a:txBody>
                  <a:tcPr marL="4097" marR="4097" marT="40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rgbClr val="000000"/>
                          </a:solidFill>
                          <a:effectLst/>
                          <a:latin typeface="Calibri" panose="020F0502020204030204" pitchFamily="34" charset="0"/>
                        </a:rPr>
                        <a:t>Legal Agreement</a:t>
                      </a:r>
                    </a:p>
                  </a:txBody>
                  <a:tcPr marL="4097" marR="4097" marT="40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Covers current and historical information about authorization or consents to undertake operations or business activities. . This can be referred as License, Contract, Lease, Concession and allows to track detailed information about the contents of applications, documents or other material submitted as supporting materials and relationships to any licenses or consents received as a result </a:t>
                      </a:r>
                    </a:p>
                  </a:txBody>
                  <a:tcPr marL="4097" marR="4097" marT="409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5408759"/>
                  </a:ext>
                </a:extLst>
              </a:tr>
              <a:tr h="369777">
                <a:tc vMerge="1">
                  <a:txBody>
                    <a:bodyPr/>
                    <a:lstStyle/>
                    <a:p>
                      <a:endParaRPr lang="en-US"/>
                    </a:p>
                  </a:txBody>
                  <a:tcPr/>
                </a:tc>
                <a:tc>
                  <a:txBody>
                    <a:bodyPr/>
                    <a:lstStyle/>
                    <a:p>
                      <a:pPr algn="l" fontAlgn="ctr"/>
                      <a:r>
                        <a:rPr lang="en-US" sz="1100" b="1" i="0" u="none" strike="noStrike">
                          <a:solidFill>
                            <a:srgbClr val="000000"/>
                          </a:solidFill>
                          <a:effectLst/>
                          <a:latin typeface="Calibri" panose="020F0502020204030204" pitchFamily="34" charset="0"/>
                        </a:rPr>
                        <a:t>Data Quality</a:t>
                      </a:r>
                    </a:p>
                  </a:txBody>
                  <a:tcPr marL="4097" marR="4097" marT="40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Covers all management aspects of the degree of usability of the enterprise’s data, including analysis and metrics, accuracy, assurance, governance, completeness and corrective/sustaining actions. </a:t>
                      </a:r>
                    </a:p>
                  </a:txBody>
                  <a:tcPr marL="4097" marR="4097" marT="409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4346007"/>
                  </a:ext>
                </a:extLst>
              </a:tr>
              <a:tr h="247599">
                <a:tc vMerge="1">
                  <a:txBody>
                    <a:bodyPr/>
                    <a:lstStyle/>
                    <a:p>
                      <a:endParaRPr lang="en-US"/>
                    </a:p>
                  </a:txBody>
                  <a:tcPr/>
                </a:tc>
                <a:tc>
                  <a:txBody>
                    <a:bodyPr/>
                    <a:lstStyle/>
                    <a:p>
                      <a:pPr algn="l" fontAlgn="ctr"/>
                      <a:r>
                        <a:rPr lang="en-US" sz="1100" b="1" i="0" u="none" strike="noStrike">
                          <a:solidFill>
                            <a:srgbClr val="000000"/>
                          </a:solidFill>
                          <a:effectLst/>
                          <a:latin typeface="Calibri" panose="020F0502020204030204" pitchFamily="34" charset="0"/>
                        </a:rPr>
                        <a:t>Entitlements</a:t>
                      </a:r>
                    </a:p>
                  </a:txBody>
                  <a:tcPr marL="4097" marR="4097" marT="40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Covers the issues relating to data access and security – which enables users to control of access to data, and what can be done with it. </a:t>
                      </a:r>
                    </a:p>
                  </a:txBody>
                  <a:tcPr marL="4097" marR="4097" marT="409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743869"/>
                  </a:ext>
                </a:extLst>
              </a:tr>
              <a:tr h="369777">
                <a:tc vMerge="1">
                  <a:txBody>
                    <a:bodyPr/>
                    <a:lstStyle/>
                    <a:p>
                      <a:endParaRPr lang="en-US"/>
                    </a:p>
                  </a:txBody>
                  <a:tcPr/>
                </a:tc>
                <a:tc>
                  <a:txBody>
                    <a:bodyPr/>
                    <a:lstStyle/>
                    <a:p>
                      <a:pPr algn="l" fontAlgn="ctr"/>
                      <a:r>
                        <a:rPr lang="en-US" sz="1100" b="1" i="0" u="none" strike="noStrike">
                          <a:solidFill>
                            <a:srgbClr val="000000"/>
                          </a:solidFill>
                          <a:effectLst/>
                          <a:latin typeface="Calibri" panose="020F0502020204030204" pitchFamily="34" charset="0"/>
                        </a:rPr>
                        <a:t>Environment</a:t>
                      </a:r>
                    </a:p>
                  </a:txBody>
                  <a:tcPr marL="4097" marR="4097" marT="40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Covers the surroundings in which an entity operates, including air, water, land, natural resources, flora, fauna, humans and their interrelation. </a:t>
                      </a:r>
                    </a:p>
                  </a:txBody>
                  <a:tcPr marL="4097" marR="4097" marT="409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52507"/>
                  </a:ext>
                </a:extLst>
              </a:tr>
              <a:tr h="369777">
                <a:tc vMerge="1">
                  <a:txBody>
                    <a:bodyPr/>
                    <a:lstStyle/>
                    <a:p>
                      <a:endParaRPr lang="en-US"/>
                    </a:p>
                  </a:txBody>
                  <a:tcPr/>
                </a:tc>
                <a:tc>
                  <a:txBody>
                    <a:bodyPr/>
                    <a:lstStyle/>
                    <a:p>
                      <a:pPr algn="l" fontAlgn="ctr"/>
                      <a:r>
                        <a:rPr lang="en-US" sz="1100" b="1" i="0" u="none" strike="noStrike">
                          <a:solidFill>
                            <a:srgbClr val="000000"/>
                          </a:solidFill>
                          <a:effectLst/>
                          <a:latin typeface="Calibri" panose="020F0502020204030204" pitchFamily="34" charset="0"/>
                        </a:rPr>
                        <a:t>Location</a:t>
                      </a:r>
                    </a:p>
                  </a:txBody>
                  <a:tcPr marL="4097" marR="4097" marT="40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Describes the geodetic data (coordinates, datum, projection system) and the definition and data structures for geographically and/or political bounded areas.</a:t>
                      </a:r>
                    </a:p>
                  </a:txBody>
                  <a:tcPr marL="4097" marR="4097" marT="409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6018752"/>
                  </a:ext>
                </a:extLst>
              </a:tr>
              <a:tr h="236821">
                <a:tc vMerge="1">
                  <a:txBody>
                    <a:bodyPr/>
                    <a:lstStyle/>
                    <a:p>
                      <a:endParaRPr lang="en-US"/>
                    </a:p>
                  </a:txBody>
                  <a:tcPr/>
                </a:tc>
                <a:tc>
                  <a:txBody>
                    <a:bodyPr/>
                    <a:lstStyle/>
                    <a:p>
                      <a:pPr algn="l" fontAlgn="ctr"/>
                      <a:r>
                        <a:rPr lang="en-US" sz="1100" b="1" i="0" u="none" strike="noStrike">
                          <a:solidFill>
                            <a:srgbClr val="000000"/>
                          </a:solidFill>
                          <a:effectLst/>
                          <a:latin typeface="Calibri" panose="020F0502020204030204" pitchFamily="34" charset="0"/>
                        </a:rPr>
                        <a:t>Organisation</a:t>
                      </a:r>
                    </a:p>
                  </a:txBody>
                  <a:tcPr marL="4097" marR="4097" marT="40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It is a company, person, consortium or regulatory body such as a jurisdiction, agency or government department. </a:t>
                      </a:r>
                    </a:p>
                  </a:txBody>
                  <a:tcPr marL="4097" marR="4097" marT="409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2135314"/>
                  </a:ext>
                </a:extLst>
              </a:tr>
              <a:tr h="369777">
                <a:tc vMerge="1">
                  <a:txBody>
                    <a:bodyPr/>
                    <a:lstStyle/>
                    <a:p>
                      <a:endParaRPr lang="en-US"/>
                    </a:p>
                  </a:txBody>
                  <a:tcPr/>
                </a:tc>
                <a:tc>
                  <a:txBody>
                    <a:bodyPr/>
                    <a:lstStyle/>
                    <a:p>
                      <a:pPr algn="l" fontAlgn="ctr"/>
                      <a:r>
                        <a:rPr lang="en-US" sz="1100" b="1" i="0" u="none" strike="noStrike">
                          <a:solidFill>
                            <a:srgbClr val="000000"/>
                          </a:solidFill>
                          <a:effectLst/>
                          <a:latin typeface="Calibri" panose="020F0502020204030204" pitchFamily="34" charset="0"/>
                        </a:rPr>
                        <a:t>Process Safety</a:t>
                      </a:r>
                    </a:p>
                  </a:txBody>
                  <a:tcPr marL="4097" marR="4097" marT="40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A disciplined framework for managing the integrity of operating systems and processes handling hazardous substances by applying good design principles, engineering, and operating practices. (</a:t>
                      </a:r>
                      <a:r>
                        <a:rPr lang="en-US" sz="1100" b="0" i="0" u="none" strike="noStrike" dirty="0" err="1">
                          <a:solidFill>
                            <a:srgbClr val="000000"/>
                          </a:solidFill>
                          <a:effectLst/>
                          <a:latin typeface="Calibri" panose="020F0502020204030204" pitchFamily="34" charset="0"/>
                        </a:rPr>
                        <a:t>AiCHE</a:t>
                      </a:r>
                      <a:r>
                        <a:rPr lang="en-US" sz="1100" b="0" i="0" u="none" strike="noStrike" dirty="0">
                          <a:solidFill>
                            <a:srgbClr val="000000"/>
                          </a:solidFill>
                          <a:effectLst/>
                          <a:latin typeface="Calibri" panose="020F0502020204030204" pitchFamily="34" charset="0"/>
                        </a:rPr>
                        <a:t>)</a:t>
                      </a:r>
                    </a:p>
                  </a:txBody>
                  <a:tcPr marL="4097" marR="4097" marT="409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3298815"/>
                  </a:ext>
                </a:extLst>
              </a:tr>
              <a:tr h="369777">
                <a:tc vMerge="1">
                  <a:txBody>
                    <a:bodyPr/>
                    <a:lstStyle/>
                    <a:p>
                      <a:endParaRPr lang="en-US"/>
                    </a:p>
                  </a:txBody>
                  <a:tcPr/>
                </a:tc>
                <a:tc>
                  <a:txBody>
                    <a:bodyPr/>
                    <a:lstStyle/>
                    <a:p>
                      <a:pPr algn="l" fontAlgn="ctr"/>
                      <a:r>
                        <a:rPr lang="en-US" sz="1100" b="1" i="0" u="none" strike="noStrike">
                          <a:solidFill>
                            <a:srgbClr val="000000"/>
                          </a:solidFill>
                          <a:effectLst/>
                          <a:latin typeface="Calibri" panose="020F0502020204030204" pitchFamily="34" charset="0"/>
                        </a:rPr>
                        <a:t>Project/Activity/Study Lifecycle</a:t>
                      </a:r>
                    </a:p>
                  </a:txBody>
                  <a:tcPr marL="4097" marR="4097" marT="40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Represents generic activities, projects, studies including involvements with data, physical facilities, business associates, etc.  </a:t>
                      </a:r>
                    </a:p>
                  </a:txBody>
                  <a:tcPr marL="4097" marR="4097" marT="409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9911784"/>
                  </a:ext>
                </a:extLst>
              </a:tr>
              <a:tr h="187189">
                <a:tc vMerge="1">
                  <a:txBody>
                    <a:bodyPr/>
                    <a:lstStyle/>
                    <a:p>
                      <a:endParaRPr lang="en-US"/>
                    </a:p>
                  </a:txBody>
                  <a:tcPr/>
                </a:tc>
                <a:tc>
                  <a:txBody>
                    <a:bodyPr/>
                    <a:lstStyle/>
                    <a:p>
                      <a:pPr algn="l" fontAlgn="ctr"/>
                      <a:r>
                        <a:rPr lang="en-US" sz="1100" b="1" i="0" u="none" strike="noStrike">
                          <a:solidFill>
                            <a:srgbClr val="000000"/>
                          </a:solidFill>
                          <a:effectLst/>
                          <a:latin typeface="Calibri" panose="020F0502020204030204" pitchFamily="34" charset="0"/>
                        </a:rPr>
                        <a:t>Catalogs</a:t>
                      </a:r>
                    </a:p>
                  </a:txBody>
                  <a:tcPr marL="4097" marR="4097" marT="40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Universal reference data that is not specific to a particular domain.</a:t>
                      </a:r>
                    </a:p>
                  </a:txBody>
                  <a:tcPr marL="4097" marR="4097" marT="409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540827"/>
                  </a:ext>
                </a:extLst>
              </a:tr>
              <a:tr h="187189">
                <a:tc rowSpan="3">
                  <a:txBody>
                    <a:bodyPr/>
                    <a:lstStyle/>
                    <a:p>
                      <a:pPr algn="l" fontAlgn="ctr"/>
                      <a:r>
                        <a:rPr lang="en-US" sz="1100" b="1" i="0" u="none" strike="noStrike">
                          <a:solidFill>
                            <a:srgbClr val="000000"/>
                          </a:solidFill>
                          <a:effectLst/>
                          <a:latin typeface="Calibri" panose="020F0502020204030204" pitchFamily="34" charset="0"/>
                        </a:rPr>
                        <a:t>Subsurface</a:t>
                      </a:r>
                    </a:p>
                  </a:txBody>
                  <a:tcPr marL="4097" marR="4097" marT="40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100" b="1" i="0" u="none" strike="noStrike">
                          <a:solidFill>
                            <a:srgbClr val="000000"/>
                          </a:solidFill>
                          <a:effectLst/>
                          <a:latin typeface="Calibri" panose="020F0502020204030204" pitchFamily="34" charset="0"/>
                        </a:rPr>
                        <a:t>Geology / Petrophysics</a:t>
                      </a:r>
                    </a:p>
                  </a:txBody>
                  <a:tcPr marL="4097" marR="4097" marT="40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100" b="0" i="0" u="none" strike="noStrike" dirty="0">
                          <a:solidFill>
                            <a:srgbClr val="000000"/>
                          </a:solidFill>
                          <a:effectLst/>
                          <a:latin typeface="Calibri" panose="020F0502020204030204" pitchFamily="34" charset="0"/>
                        </a:rPr>
                        <a:t>The physical history of the earth and its life as recorded in the rocks, including petrophysical measurements.</a:t>
                      </a:r>
                    </a:p>
                  </a:txBody>
                  <a:tcPr marL="4097" marR="4097" marT="409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2609026"/>
                  </a:ext>
                </a:extLst>
              </a:tr>
              <a:tr h="247599">
                <a:tc vMerge="1">
                  <a:txBody>
                    <a:bodyPr/>
                    <a:lstStyle/>
                    <a:p>
                      <a:endParaRPr lang="en-US"/>
                    </a:p>
                  </a:txBody>
                  <a:tcPr/>
                </a:tc>
                <a:tc>
                  <a:txBody>
                    <a:bodyPr/>
                    <a:lstStyle/>
                    <a:p>
                      <a:pPr algn="l" fontAlgn="ctr"/>
                      <a:r>
                        <a:rPr lang="en-US" sz="1100" b="1" i="0" u="none" strike="noStrike">
                          <a:solidFill>
                            <a:srgbClr val="000000"/>
                          </a:solidFill>
                          <a:effectLst/>
                          <a:latin typeface="Calibri" panose="020F0502020204030204" pitchFamily="34" charset="0"/>
                        </a:rPr>
                        <a:t>Geophysics</a:t>
                      </a:r>
                    </a:p>
                  </a:txBody>
                  <a:tcPr marL="4097" marR="4097" marT="40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100" b="0" i="0" u="none" strike="noStrike" dirty="0">
                          <a:solidFill>
                            <a:srgbClr val="000000"/>
                          </a:solidFill>
                          <a:effectLst/>
                          <a:latin typeface="Calibri" panose="020F0502020204030204" pitchFamily="34" charset="0"/>
                        </a:rPr>
                        <a:t>The physics of the Earth, especially its electrical, gravitational and magnetic fields and propagation of elastic (seismic) waves within it.</a:t>
                      </a:r>
                    </a:p>
                  </a:txBody>
                  <a:tcPr marL="4097" marR="4097" marT="409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54770650"/>
                  </a:ext>
                </a:extLst>
              </a:tr>
              <a:tr h="187189">
                <a:tc vMerge="1">
                  <a:txBody>
                    <a:bodyPr/>
                    <a:lstStyle/>
                    <a:p>
                      <a:endParaRPr lang="en-US"/>
                    </a:p>
                  </a:txBody>
                  <a:tcPr/>
                </a:tc>
                <a:tc>
                  <a:txBody>
                    <a:bodyPr/>
                    <a:lstStyle/>
                    <a:p>
                      <a:pPr algn="l" fontAlgn="ctr"/>
                      <a:r>
                        <a:rPr lang="en-US" sz="1100" b="1" i="0" u="none" strike="noStrike" dirty="0">
                          <a:solidFill>
                            <a:srgbClr val="000000"/>
                          </a:solidFill>
                          <a:effectLst/>
                          <a:latin typeface="Calibri" panose="020F0502020204030204" pitchFamily="34" charset="0"/>
                        </a:rPr>
                        <a:t>Reservoir</a:t>
                      </a:r>
                    </a:p>
                  </a:txBody>
                  <a:tcPr marL="4097" marR="4097" marT="40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100" b="0" i="0" u="none" strike="noStrike" dirty="0">
                          <a:solidFill>
                            <a:srgbClr val="000000"/>
                          </a:solidFill>
                          <a:effectLst/>
                          <a:latin typeface="Calibri" panose="020F0502020204030204" pitchFamily="34" charset="0"/>
                        </a:rPr>
                        <a:t>A network of porous and permeable subsurface rock bodies that store and transmit fluids within a natural pressure system.</a:t>
                      </a:r>
                    </a:p>
                  </a:txBody>
                  <a:tcPr marL="4097" marR="4097" marT="409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29964567"/>
                  </a:ext>
                </a:extLst>
              </a:tr>
            </a:tbl>
          </a:graphicData>
        </a:graphic>
      </p:graphicFrame>
    </p:spTree>
    <p:extLst>
      <p:ext uri="{BB962C8B-B14F-4D97-AF65-F5344CB8AC3E}">
        <p14:creationId xmlns:p14="http://schemas.microsoft.com/office/powerpoint/2010/main" val="2334636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ADBC-704D-4B12-8CAC-9AD5051423F2}"/>
              </a:ext>
            </a:extLst>
          </p:cNvPr>
          <p:cNvSpPr>
            <a:spLocks noGrp="1"/>
          </p:cNvSpPr>
          <p:nvPr>
            <p:ph type="title"/>
          </p:nvPr>
        </p:nvSpPr>
        <p:spPr/>
        <p:txBody>
          <a:bodyPr/>
          <a:lstStyle/>
          <a:p>
            <a:r>
              <a:rPr lang="en-GB" dirty="0"/>
              <a:t>Documenting Domains in OSDU</a:t>
            </a:r>
          </a:p>
        </p:txBody>
      </p:sp>
      <p:sp>
        <p:nvSpPr>
          <p:cNvPr id="3" name="Slide Number Placeholder 2">
            <a:extLst>
              <a:ext uri="{FF2B5EF4-FFF2-40B4-BE49-F238E27FC236}">
                <a16:creationId xmlns:a16="http://schemas.microsoft.com/office/drawing/2014/main" id="{EA463676-6FA9-4355-8645-18F1609158F1}"/>
              </a:ext>
            </a:extLst>
          </p:cNvPr>
          <p:cNvSpPr>
            <a:spLocks noGrp="1"/>
          </p:cNvSpPr>
          <p:nvPr>
            <p:ph type="sldNum" sz="quarter" idx="10"/>
          </p:nvPr>
        </p:nvSpPr>
        <p:spPr/>
        <p:txBody>
          <a:bodyPr/>
          <a:lstStyle/>
          <a:p>
            <a:fld id="{4BBDA901-AC44-DA44-B86F-73C28EB4CF87}" type="slidenum">
              <a:rPr lang="en-GB" smtClean="0"/>
              <a:pPr/>
              <a:t>24</a:t>
            </a:fld>
            <a:endParaRPr lang="en-GB" dirty="0"/>
          </a:p>
        </p:txBody>
      </p:sp>
      <p:sp>
        <p:nvSpPr>
          <p:cNvPr id="4" name="Content Placeholder 3">
            <a:extLst>
              <a:ext uri="{FF2B5EF4-FFF2-40B4-BE49-F238E27FC236}">
                <a16:creationId xmlns:a16="http://schemas.microsoft.com/office/drawing/2014/main" id="{78998E6A-B4E5-4F06-B823-3FD9F4369E11}"/>
              </a:ext>
            </a:extLst>
          </p:cNvPr>
          <p:cNvSpPr>
            <a:spLocks noGrp="1"/>
          </p:cNvSpPr>
          <p:nvPr>
            <p:ph sz="quarter" idx="12"/>
          </p:nvPr>
        </p:nvSpPr>
        <p:spPr/>
        <p:txBody>
          <a:bodyPr>
            <a:normAutofit lnSpcReduction="10000"/>
          </a:bodyPr>
          <a:lstStyle/>
          <a:p>
            <a:r>
              <a:rPr lang="en-US" sz="2400" dirty="0"/>
              <a:t>The dependencies dataset can conveniently contain the domain associations</a:t>
            </a:r>
          </a:p>
          <a:p>
            <a:pPr lvl="1"/>
            <a:r>
              <a:rPr lang="en-US" sz="2133" dirty="0"/>
              <a:t>Using </a:t>
            </a:r>
            <a:r>
              <a:rPr lang="en-US" sz="2133" dirty="0" err="1"/>
              <a:t>DependenciesAndRelationships.json</a:t>
            </a:r>
            <a:r>
              <a:rPr lang="en-US" sz="2133" dirty="0"/>
              <a:t> to document the Domain association</a:t>
            </a:r>
          </a:p>
          <a:p>
            <a:pPr lvl="1"/>
            <a:r>
              <a:rPr lang="en-US" sz="2133" dirty="0"/>
              <a:t>Domain Association string highlighted in </a:t>
            </a:r>
            <a:r>
              <a:rPr lang="en-US" sz="2133" dirty="0">
                <a:solidFill>
                  <a:srgbClr val="0070C0"/>
                </a:solidFill>
              </a:rPr>
              <a:t>Blue</a:t>
            </a:r>
            <a:br>
              <a:rPr lang="en-US" sz="2133" dirty="0"/>
            </a:br>
            <a:r>
              <a:rPr lang="en-US" sz="2133" dirty="0"/>
              <a:t>	</a:t>
            </a:r>
            <a:r>
              <a:rPr lang="en-US" sz="1067" b="1" dirty="0">
                <a:latin typeface="Courier New" panose="02070309020205020404" pitchFamily="49" charset="0"/>
                <a:cs typeface="Courier New" panose="02070309020205020404" pitchFamily="49" charset="0"/>
              </a:rPr>
              <a:t>“EntityName</a:t>
            </a:r>
            <a:r>
              <a:rPr lang="en-US" sz="1067" dirty="0">
                <a:latin typeface="Courier New" panose="02070309020205020404" pitchFamily="49" charset="0"/>
                <a:cs typeface="Courier New" panose="02070309020205020404" pitchFamily="49" charset="0"/>
              </a:rPr>
              <a:t>.1.0.0": {</a:t>
            </a:r>
          </a:p>
          <a:p>
            <a:pPr marL="1066773" lvl="2" indent="0">
              <a:spcBef>
                <a:spcPts val="0"/>
              </a:spcBef>
              <a:buNone/>
            </a:pPr>
            <a:r>
              <a:rPr lang="en-US" sz="1067" dirty="0">
                <a:latin typeface="Courier New" panose="02070309020205020404" pitchFamily="49" charset="0"/>
                <a:cs typeface="Courier New" panose="02070309020205020404" pitchFamily="49" charset="0"/>
              </a:rPr>
              <a:t>    "dependencies": [],</a:t>
            </a:r>
          </a:p>
          <a:p>
            <a:pPr marL="1066773" lvl="2" indent="0">
              <a:spcBef>
                <a:spcPts val="0"/>
              </a:spcBef>
              <a:buNone/>
            </a:pPr>
            <a:r>
              <a:rPr lang="en-US" sz="1067" dirty="0">
                <a:latin typeface="Courier New" panose="02070309020205020404" pitchFamily="49" charset="0"/>
                <a:cs typeface="Courier New" panose="02070309020205020404" pitchFamily="49" charset="0"/>
              </a:rPr>
              <a:t>    "</a:t>
            </a:r>
            <a:r>
              <a:rPr lang="en-US" sz="1067" dirty="0" err="1">
                <a:latin typeface="Courier New" panose="02070309020205020404" pitchFamily="49" charset="0"/>
                <a:cs typeface="Courier New" panose="02070309020205020404" pitchFamily="49" charset="0"/>
              </a:rPr>
              <a:t>entity_name</a:t>
            </a:r>
            <a:r>
              <a:rPr lang="en-US" sz="1067" dirty="0">
                <a:latin typeface="Courier New" panose="02070309020205020404" pitchFamily="49" charset="0"/>
                <a:cs typeface="Courier New" panose="02070309020205020404" pitchFamily="49" charset="0"/>
              </a:rPr>
              <a:t>": "</a:t>
            </a:r>
            <a:r>
              <a:rPr lang="en-US" sz="1067" dirty="0" err="1">
                <a:latin typeface="Courier New" panose="02070309020205020404" pitchFamily="49" charset="0"/>
                <a:cs typeface="Courier New" panose="02070309020205020404" pitchFamily="49" charset="0"/>
              </a:rPr>
              <a:t>EntityName</a:t>
            </a:r>
            <a:r>
              <a:rPr lang="en-US" sz="1067" dirty="0">
                <a:latin typeface="Courier New" panose="02070309020205020404" pitchFamily="49" charset="0"/>
                <a:cs typeface="Courier New" panose="02070309020205020404" pitchFamily="49" charset="0"/>
              </a:rPr>
              <a:t> ",</a:t>
            </a:r>
          </a:p>
          <a:p>
            <a:pPr marL="1066773" lvl="2" indent="0">
              <a:spcBef>
                <a:spcPts val="0"/>
              </a:spcBef>
              <a:buNone/>
            </a:pPr>
            <a:r>
              <a:rPr lang="en-US" sz="1067" dirty="0">
                <a:latin typeface="Courier New" panose="02070309020205020404" pitchFamily="49" charset="0"/>
                <a:cs typeface="Courier New" panose="02070309020205020404" pitchFamily="49" charset="0"/>
              </a:rPr>
              <a:t>    "group": “</a:t>
            </a:r>
            <a:r>
              <a:rPr lang="en-US" sz="1067" dirty="0" err="1">
                <a:latin typeface="Courier New" panose="02070309020205020404" pitchFamily="49" charset="0"/>
                <a:cs typeface="Courier New" panose="02070309020205020404" pitchFamily="49" charset="0"/>
              </a:rPr>
              <a:t>GroupType</a:t>
            </a:r>
            <a:r>
              <a:rPr lang="en-US" sz="1067" dirty="0">
                <a:latin typeface="Courier New" panose="02070309020205020404" pitchFamily="49" charset="0"/>
                <a:cs typeface="Courier New" panose="02070309020205020404" pitchFamily="49" charset="0"/>
              </a:rPr>
              <a:t>",</a:t>
            </a:r>
          </a:p>
          <a:p>
            <a:pPr marL="1066773" lvl="2" indent="0">
              <a:spcBef>
                <a:spcPts val="0"/>
              </a:spcBef>
              <a:buNone/>
            </a:pPr>
            <a:r>
              <a:rPr lang="en-US" sz="1067" dirty="0">
                <a:latin typeface="Courier New" panose="02070309020205020404" pitchFamily="49" charset="0"/>
                <a:cs typeface="Courier New" panose="02070309020205020404" pitchFamily="49" charset="0"/>
              </a:rPr>
              <a:t>    "</a:t>
            </a:r>
            <a:r>
              <a:rPr lang="en-US" sz="1067" dirty="0" err="1">
                <a:latin typeface="Courier New" panose="02070309020205020404" pitchFamily="49" charset="0"/>
                <a:cs typeface="Courier New" panose="02070309020205020404" pitchFamily="49" charset="0"/>
              </a:rPr>
              <a:t>inherited_from</a:t>
            </a:r>
            <a:r>
              <a:rPr lang="en-US" sz="1067" dirty="0">
                <a:latin typeface="Courier New" panose="02070309020205020404" pitchFamily="49" charset="0"/>
                <a:cs typeface="Courier New" panose="02070309020205020404" pitchFamily="49" charset="0"/>
              </a:rPr>
              <a:t>": [],</a:t>
            </a:r>
          </a:p>
          <a:p>
            <a:pPr marL="1066773" lvl="2" indent="0">
              <a:spcBef>
                <a:spcPts val="0"/>
              </a:spcBef>
              <a:buNone/>
            </a:pPr>
            <a:r>
              <a:rPr lang="en-US" sz="1067" dirty="0">
                <a:latin typeface="Courier New" panose="02070309020205020404" pitchFamily="49" charset="0"/>
                <a:cs typeface="Courier New" panose="02070309020205020404" pitchFamily="49" charset="0"/>
              </a:rPr>
              <a:t>    "kind": "</a:t>
            </a:r>
            <a:r>
              <a:rPr lang="en-US" sz="1067" dirty="0" err="1">
                <a:latin typeface="Courier New" panose="02070309020205020404" pitchFamily="49" charset="0"/>
                <a:cs typeface="Courier New" panose="02070309020205020404" pitchFamily="49" charset="0"/>
              </a:rPr>
              <a:t>osdu:wks</a:t>
            </a:r>
            <a:r>
              <a:rPr lang="en-US" sz="1067" dirty="0">
                <a:latin typeface="Courier New" panose="02070309020205020404" pitchFamily="49" charset="0"/>
                <a:cs typeface="Courier New" panose="02070309020205020404" pitchFamily="49" charset="0"/>
              </a:rPr>
              <a:t>: </a:t>
            </a:r>
            <a:r>
              <a:rPr lang="en-US" sz="1067" dirty="0" err="1">
                <a:latin typeface="Courier New" panose="02070309020205020404" pitchFamily="49" charset="0"/>
                <a:cs typeface="Courier New" panose="02070309020205020404" pitchFamily="49" charset="0"/>
              </a:rPr>
              <a:t>EntityName</a:t>
            </a:r>
            <a:r>
              <a:rPr lang="en-US" sz="1067" dirty="0">
                <a:latin typeface="Courier New" panose="02070309020205020404" pitchFamily="49" charset="0"/>
                <a:cs typeface="Courier New" panose="02070309020205020404" pitchFamily="49" charset="0"/>
              </a:rPr>
              <a:t> :1.0.0",</a:t>
            </a:r>
          </a:p>
          <a:p>
            <a:pPr marL="1066773" lvl="2" indent="0">
              <a:spcBef>
                <a:spcPts val="0"/>
              </a:spcBef>
              <a:buNone/>
            </a:pPr>
            <a:r>
              <a:rPr lang="en-US" sz="1067" dirty="0">
                <a:solidFill>
                  <a:srgbClr val="0070C0"/>
                </a:solidFill>
                <a:latin typeface="Courier New" panose="02070309020205020404" pitchFamily="49" charset="0"/>
                <a:cs typeface="Courier New" panose="02070309020205020404" pitchFamily="49" charset="0"/>
              </a:rPr>
              <a:t>    “x-</a:t>
            </a:r>
            <a:r>
              <a:rPr lang="en-US" sz="1067" dirty="0" err="1">
                <a:solidFill>
                  <a:srgbClr val="0070C0"/>
                </a:solidFill>
                <a:latin typeface="Courier New" panose="02070309020205020404" pitchFamily="49" charset="0"/>
                <a:cs typeface="Courier New" panose="02070309020205020404" pitchFamily="49" charset="0"/>
              </a:rPr>
              <a:t>osdu</a:t>
            </a:r>
            <a:r>
              <a:rPr lang="en-US" sz="1067" dirty="0">
                <a:solidFill>
                  <a:srgbClr val="0070C0"/>
                </a:solidFill>
                <a:latin typeface="Courier New" panose="02070309020205020404" pitchFamily="49" charset="0"/>
                <a:cs typeface="Courier New" panose="02070309020205020404" pitchFamily="49" charset="0"/>
              </a:rPr>
              <a:t>-domains”: [main Domain, Used by Domain 1, Used by Domain 2, …]</a:t>
            </a:r>
          </a:p>
          <a:p>
            <a:pPr marL="1066773" lvl="2" indent="0">
              <a:spcBef>
                <a:spcPts val="0"/>
              </a:spcBef>
              <a:buNone/>
            </a:pPr>
            <a:r>
              <a:rPr lang="en-US" sz="1067" dirty="0">
                <a:latin typeface="Courier New" panose="02070309020205020404" pitchFamily="49" charset="0"/>
                <a:cs typeface="Courier New" panose="02070309020205020404" pitchFamily="49" charset="0"/>
              </a:rPr>
              <a:t>    "relations": [</a:t>
            </a:r>
          </a:p>
          <a:p>
            <a:pPr marL="1066773" lvl="2" indent="0">
              <a:spcBef>
                <a:spcPts val="0"/>
              </a:spcBef>
              <a:buNone/>
            </a:pPr>
            <a:r>
              <a:rPr lang="en-US" sz="1067" dirty="0">
                <a:latin typeface="Courier New" panose="02070309020205020404" pitchFamily="49" charset="0"/>
                <a:cs typeface="Courier New" panose="02070309020205020404" pitchFamily="49" charset="0"/>
              </a:rPr>
              <a:t>      {…</a:t>
            </a:r>
          </a:p>
          <a:p>
            <a:pPr marL="1066773" lvl="2" indent="0">
              <a:spcBef>
                <a:spcPts val="0"/>
              </a:spcBef>
              <a:buNone/>
            </a:pPr>
            <a:r>
              <a:rPr lang="en-US" sz="1067" dirty="0">
                <a:latin typeface="Courier New" panose="02070309020205020404" pitchFamily="49" charset="0"/>
                <a:cs typeface="Courier New" panose="02070309020205020404" pitchFamily="49" charset="0"/>
              </a:rPr>
              <a:t>	}</a:t>
            </a:r>
            <a:endParaRPr lang="en-US" sz="4533" dirty="0">
              <a:latin typeface="Courier New" panose="02070309020205020404" pitchFamily="49" charset="0"/>
              <a:cs typeface="Courier New" panose="02070309020205020404" pitchFamily="49" charset="0"/>
            </a:endParaRPr>
          </a:p>
          <a:p>
            <a:r>
              <a:rPr lang="en-US" sz="2400" dirty="0"/>
              <a:t>There will be a Domain reference-data entity that will contain the list of valid domains</a:t>
            </a:r>
          </a:p>
          <a:p>
            <a:pPr lvl="1"/>
            <a:r>
              <a:rPr lang="en-US" sz="2133" dirty="0"/>
              <a:t>Possible reference-data entity: </a:t>
            </a:r>
            <a:r>
              <a:rPr lang="en-US" sz="2133" dirty="0" err="1"/>
              <a:t>OSDUDataDomain</a:t>
            </a:r>
            <a:endParaRPr lang="en-US" sz="2133" dirty="0"/>
          </a:p>
          <a:p>
            <a:endParaRPr lang="en-GB" dirty="0"/>
          </a:p>
        </p:txBody>
      </p:sp>
      <p:sp>
        <p:nvSpPr>
          <p:cNvPr id="5" name="Footer Placeholder 4">
            <a:extLst>
              <a:ext uri="{FF2B5EF4-FFF2-40B4-BE49-F238E27FC236}">
                <a16:creationId xmlns:a16="http://schemas.microsoft.com/office/drawing/2014/main" id="{A88E9696-4125-42EF-84FD-CF8A96B8284C}"/>
              </a:ext>
            </a:extLst>
          </p:cNvPr>
          <p:cNvSpPr>
            <a:spLocks noGrp="1"/>
          </p:cNvSpPr>
          <p:nvPr>
            <p:ph type="ftr" sz="quarter" idx="13"/>
          </p:nvPr>
        </p:nvSpPr>
        <p:spPr/>
        <p:txBody>
          <a:bodyPr/>
          <a:lstStyle/>
          <a:p>
            <a:r>
              <a:rPr lang="en-GB" dirty="0">
                <a:solidFill>
                  <a:schemeClr val="bg2">
                    <a:lumMod val="75000"/>
                  </a:schemeClr>
                </a:solidFill>
                <a:latin typeface="Arial" charset="0"/>
              </a:rPr>
              <a:t>Copyright © The Open Group 2021</a:t>
            </a:r>
          </a:p>
        </p:txBody>
      </p:sp>
      <p:sp>
        <p:nvSpPr>
          <p:cNvPr id="6" name="Rectangle 5">
            <a:extLst>
              <a:ext uri="{FF2B5EF4-FFF2-40B4-BE49-F238E27FC236}">
                <a16:creationId xmlns:a16="http://schemas.microsoft.com/office/drawing/2014/main" id="{3430C93C-48D6-463A-B4ED-349B46CA5F5C}"/>
              </a:ext>
            </a:extLst>
          </p:cNvPr>
          <p:cNvSpPr/>
          <p:nvPr/>
        </p:nvSpPr>
        <p:spPr>
          <a:xfrm>
            <a:off x="10438845" y="1"/>
            <a:ext cx="1753156" cy="6425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400" dirty="0"/>
              <a:t>Draft</a:t>
            </a:r>
          </a:p>
        </p:txBody>
      </p:sp>
    </p:spTree>
    <p:extLst>
      <p:ext uri="{BB962C8B-B14F-4D97-AF65-F5344CB8AC3E}">
        <p14:creationId xmlns:p14="http://schemas.microsoft.com/office/powerpoint/2010/main" val="3751982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Reference Architecture</a:t>
            </a:r>
            <a:br>
              <a:rPr lang="en-GB" dirty="0"/>
            </a:br>
            <a:r>
              <a:rPr lang="en-GB" sz="2200" b="0" dirty="0"/>
              <a:t>High Level</a:t>
            </a:r>
            <a:endParaRPr lang="en-GB" b="0" dirty="0"/>
          </a:p>
        </p:txBody>
      </p:sp>
    </p:spTree>
    <p:extLst>
      <p:ext uri="{BB962C8B-B14F-4D97-AF65-F5344CB8AC3E}">
        <p14:creationId xmlns:p14="http://schemas.microsoft.com/office/powerpoint/2010/main" val="3490766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6657-FCCD-4C77-9383-097AFF80FB03}"/>
              </a:ext>
            </a:extLst>
          </p:cNvPr>
          <p:cNvSpPr>
            <a:spLocks noGrp="1"/>
          </p:cNvSpPr>
          <p:nvPr>
            <p:ph type="title"/>
          </p:nvPr>
        </p:nvSpPr>
        <p:spPr/>
        <p:txBody>
          <a:bodyPr>
            <a:normAutofit/>
          </a:bodyPr>
          <a:lstStyle/>
          <a:p>
            <a:r>
              <a:rPr lang="en-GB"/>
              <a:t>High Level Architecture Patterns</a:t>
            </a:r>
            <a:br>
              <a:rPr lang="en-GB"/>
            </a:br>
            <a:r>
              <a:rPr lang="en-GB" sz="2400" b="0"/>
              <a:t>Microservices + Event Sourcing + Domain Driven Design</a:t>
            </a:r>
            <a:endParaRPr lang="en-GB" b="0"/>
          </a:p>
        </p:txBody>
      </p:sp>
      <p:sp>
        <p:nvSpPr>
          <p:cNvPr id="4" name="Slide Number Placeholder 3">
            <a:extLst>
              <a:ext uri="{FF2B5EF4-FFF2-40B4-BE49-F238E27FC236}">
                <a16:creationId xmlns:a16="http://schemas.microsoft.com/office/drawing/2014/main" id="{D6394868-9C73-4403-89A2-34F62088BB48}"/>
              </a:ext>
            </a:extLst>
          </p:cNvPr>
          <p:cNvSpPr>
            <a:spLocks noGrp="1"/>
          </p:cNvSpPr>
          <p:nvPr>
            <p:ph type="sldNum" sz="quarter" idx="12"/>
          </p:nvPr>
        </p:nvSpPr>
        <p:spPr/>
        <p:txBody>
          <a:bodyPr/>
          <a:lstStyle/>
          <a:p>
            <a:fld id="{E47BC618-24A3-4969-A553-87364AA6DABE}" type="slidenum">
              <a:rPr lang="en-US" smtClean="0"/>
              <a:t>26</a:t>
            </a:fld>
            <a:endParaRPr lang="en-US"/>
          </a:p>
        </p:txBody>
      </p:sp>
      <p:pic>
        <p:nvPicPr>
          <p:cNvPr id="10" name="Content Placeholder 8">
            <a:extLst>
              <a:ext uri="{FF2B5EF4-FFF2-40B4-BE49-F238E27FC236}">
                <a16:creationId xmlns:a16="http://schemas.microsoft.com/office/drawing/2014/main" id="{A23B0318-D7B3-4F56-B97A-1ECB7770BBC8}"/>
              </a:ext>
            </a:extLst>
          </p:cNvPr>
          <p:cNvPicPr>
            <a:picLocks noChangeAspect="1"/>
          </p:cNvPicPr>
          <p:nvPr/>
        </p:nvPicPr>
        <p:blipFill>
          <a:blip r:embed="rId2"/>
          <a:stretch>
            <a:fillRect/>
          </a:stretch>
        </p:blipFill>
        <p:spPr>
          <a:xfrm>
            <a:off x="1969517" y="1458607"/>
            <a:ext cx="4901545" cy="4494822"/>
          </a:xfrm>
          <a:prstGeom prst="rect">
            <a:avLst/>
          </a:prstGeom>
        </p:spPr>
      </p:pic>
      <p:sp>
        <p:nvSpPr>
          <p:cNvPr id="11" name="Rectangle 10">
            <a:extLst>
              <a:ext uri="{FF2B5EF4-FFF2-40B4-BE49-F238E27FC236}">
                <a16:creationId xmlns:a16="http://schemas.microsoft.com/office/drawing/2014/main" id="{210C684B-7506-47F0-AD88-B6EC2974376D}"/>
              </a:ext>
            </a:extLst>
          </p:cNvPr>
          <p:cNvSpPr/>
          <p:nvPr/>
        </p:nvSpPr>
        <p:spPr>
          <a:xfrm>
            <a:off x="10027627" y="4069616"/>
            <a:ext cx="1024304" cy="4176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a:t>Storage</a:t>
            </a:r>
          </a:p>
        </p:txBody>
      </p:sp>
      <p:sp>
        <p:nvSpPr>
          <p:cNvPr id="13" name="Rectangle 12">
            <a:extLst>
              <a:ext uri="{FF2B5EF4-FFF2-40B4-BE49-F238E27FC236}">
                <a16:creationId xmlns:a16="http://schemas.microsoft.com/office/drawing/2014/main" id="{AD4D129C-0A8E-4F2A-9602-3B2A77C68014}"/>
              </a:ext>
            </a:extLst>
          </p:cNvPr>
          <p:cNvSpPr/>
          <p:nvPr/>
        </p:nvSpPr>
        <p:spPr>
          <a:xfrm>
            <a:off x="10027627" y="4522663"/>
            <a:ext cx="1024303" cy="158140"/>
          </a:xfrm>
          <a:prstGeom prst="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100"/>
              <a:t>SPI</a:t>
            </a:r>
          </a:p>
        </p:txBody>
      </p:sp>
      <p:sp>
        <p:nvSpPr>
          <p:cNvPr id="14" name="Rectangle 13">
            <a:extLst>
              <a:ext uri="{FF2B5EF4-FFF2-40B4-BE49-F238E27FC236}">
                <a16:creationId xmlns:a16="http://schemas.microsoft.com/office/drawing/2014/main" id="{18E78711-0808-46C4-9536-670D472D2EE1}"/>
              </a:ext>
            </a:extLst>
          </p:cNvPr>
          <p:cNvSpPr/>
          <p:nvPr/>
        </p:nvSpPr>
        <p:spPr>
          <a:xfrm>
            <a:off x="10027627" y="5240212"/>
            <a:ext cx="1024304" cy="417635"/>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100"/>
              <a:t>CSP Object Store</a:t>
            </a:r>
          </a:p>
        </p:txBody>
      </p:sp>
      <p:cxnSp>
        <p:nvCxnSpPr>
          <p:cNvPr id="17" name="Straight Arrow Connector 16">
            <a:extLst>
              <a:ext uri="{FF2B5EF4-FFF2-40B4-BE49-F238E27FC236}">
                <a16:creationId xmlns:a16="http://schemas.microsoft.com/office/drawing/2014/main" id="{5B37AC94-2400-4819-BB2E-807C4E7ACEB7}"/>
              </a:ext>
            </a:extLst>
          </p:cNvPr>
          <p:cNvCxnSpPr>
            <a:stCxn id="14" idx="0"/>
            <a:endCxn id="13" idx="2"/>
          </p:cNvCxnSpPr>
          <p:nvPr/>
        </p:nvCxnSpPr>
        <p:spPr>
          <a:xfrm flipV="1">
            <a:off x="10539779" y="4680803"/>
            <a:ext cx="0" cy="559409"/>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746EB0F-5F49-496E-8CF7-3538B55DE96E}"/>
              </a:ext>
            </a:extLst>
          </p:cNvPr>
          <p:cNvCxnSpPr>
            <a:cxnSpLocks/>
          </p:cNvCxnSpPr>
          <p:nvPr/>
        </p:nvCxnSpPr>
        <p:spPr>
          <a:xfrm flipH="1">
            <a:off x="6479932" y="4344497"/>
            <a:ext cx="3675183"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81E05BE-1F97-4A5D-A1BC-AD523CB38BCC}"/>
              </a:ext>
            </a:extLst>
          </p:cNvPr>
          <p:cNvCxnSpPr>
            <a:cxnSpLocks/>
            <a:stCxn id="25" idx="1"/>
          </p:cNvCxnSpPr>
          <p:nvPr/>
        </p:nvCxnSpPr>
        <p:spPr>
          <a:xfrm flipH="1">
            <a:off x="4508991" y="3346837"/>
            <a:ext cx="3411058"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FE5D3BA3-FD97-43B3-8617-A33962DD26B0}"/>
              </a:ext>
            </a:extLst>
          </p:cNvPr>
          <p:cNvSpPr txBox="1"/>
          <p:nvPr/>
        </p:nvSpPr>
        <p:spPr>
          <a:xfrm>
            <a:off x="7920049" y="3208337"/>
            <a:ext cx="1268168" cy="276999"/>
          </a:xfrm>
          <a:prstGeom prst="rect">
            <a:avLst/>
          </a:prstGeom>
          <a:noFill/>
        </p:spPr>
        <p:txBody>
          <a:bodyPr wrap="none" rtlCol="0">
            <a:spAutoFit/>
          </a:bodyPr>
          <a:lstStyle/>
          <a:p>
            <a:r>
              <a:rPr lang="en-GB" sz="1200"/>
              <a:t>Bounded Context</a:t>
            </a:r>
          </a:p>
        </p:txBody>
      </p:sp>
    </p:spTree>
    <p:extLst>
      <p:ext uri="{BB962C8B-B14F-4D97-AF65-F5344CB8AC3E}">
        <p14:creationId xmlns:p14="http://schemas.microsoft.com/office/powerpoint/2010/main" val="837022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6657-FCCD-4C77-9383-097AFF80FB03}"/>
              </a:ext>
            </a:extLst>
          </p:cNvPr>
          <p:cNvSpPr>
            <a:spLocks noGrp="1"/>
          </p:cNvSpPr>
          <p:nvPr>
            <p:ph type="title"/>
          </p:nvPr>
        </p:nvSpPr>
        <p:spPr/>
        <p:txBody>
          <a:bodyPr>
            <a:normAutofit/>
          </a:bodyPr>
          <a:lstStyle/>
          <a:p>
            <a:r>
              <a:rPr lang="en-GB"/>
              <a:t>High Level Architecture Patterns</a:t>
            </a:r>
            <a:br>
              <a:rPr lang="en-GB"/>
            </a:br>
            <a:r>
              <a:rPr lang="en-GB" sz="2400" b="0"/>
              <a:t>Data Mesh </a:t>
            </a:r>
            <a:endParaRPr lang="en-GB" b="0"/>
          </a:p>
        </p:txBody>
      </p:sp>
      <p:sp>
        <p:nvSpPr>
          <p:cNvPr id="4" name="Slide Number Placeholder 3">
            <a:extLst>
              <a:ext uri="{FF2B5EF4-FFF2-40B4-BE49-F238E27FC236}">
                <a16:creationId xmlns:a16="http://schemas.microsoft.com/office/drawing/2014/main" id="{D6394868-9C73-4403-89A2-34F62088BB48}"/>
              </a:ext>
            </a:extLst>
          </p:cNvPr>
          <p:cNvSpPr>
            <a:spLocks noGrp="1"/>
          </p:cNvSpPr>
          <p:nvPr>
            <p:ph type="sldNum" sz="quarter" idx="12"/>
          </p:nvPr>
        </p:nvSpPr>
        <p:spPr/>
        <p:txBody>
          <a:bodyPr/>
          <a:lstStyle/>
          <a:p>
            <a:fld id="{E47BC618-24A3-4969-A553-87364AA6DABE}" type="slidenum">
              <a:rPr lang="en-US" smtClean="0"/>
              <a:t>27</a:t>
            </a:fld>
            <a:endParaRPr lang="en-US"/>
          </a:p>
        </p:txBody>
      </p:sp>
      <p:pic>
        <p:nvPicPr>
          <p:cNvPr id="5" name="Picture 2">
            <a:extLst>
              <a:ext uri="{FF2B5EF4-FFF2-40B4-BE49-F238E27FC236}">
                <a16:creationId xmlns:a16="http://schemas.microsoft.com/office/drawing/2014/main" id="{ED8066E2-C71B-4107-ABD4-B9A71E971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92" y="1756354"/>
            <a:ext cx="5401568" cy="30502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B468161-7AA3-46A9-8EB7-004E45BC10DF}"/>
              </a:ext>
            </a:extLst>
          </p:cNvPr>
          <p:cNvSpPr txBox="1"/>
          <p:nvPr/>
        </p:nvSpPr>
        <p:spPr>
          <a:xfrm>
            <a:off x="-1899246" y="5013148"/>
            <a:ext cx="6096000" cy="246221"/>
          </a:xfrm>
          <a:prstGeom prst="rect">
            <a:avLst/>
          </a:prstGeom>
          <a:noFill/>
        </p:spPr>
        <p:txBody>
          <a:bodyPr wrap="square" lIns="91440" tIns="45720" rIns="91440" bIns="45720" anchor="t">
            <a:spAutoFit/>
          </a:bodyPr>
          <a:lstStyle/>
          <a:p>
            <a:pPr lvl="1" algn="r"/>
            <a:r>
              <a:rPr lang="en-GB" sz="1000" i="1"/>
              <a:t>https://martinfowler.com/article/data-monolith-to-mesh/data-mesh.png</a:t>
            </a:r>
          </a:p>
        </p:txBody>
      </p:sp>
      <p:sp>
        <p:nvSpPr>
          <p:cNvPr id="7" name="TextBox 6">
            <a:extLst>
              <a:ext uri="{FF2B5EF4-FFF2-40B4-BE49-F238E27FC236}">
                <a16:creationId xmlns:a16="http://schemas.microsoft.com/office/drawing/2014/main" id="{06357FB9-6298-48CD-8224-7778C7D25363}"/>
              </a:ext>
            </a:extLst>
          </p:cNvPr>
          <p:cNvSpPr txBox="1"/>
          <p:nvPr/>
        </p:nvSpPr>
        <p:spPr>
          <a:xfrm>
            <a:off x="252373" y="5163361"/>
            <a:ext cx="8730017" cy="276999"/>
          </a:xfrm>
          <a:prstGeom prst="rect">
            <a:avLst/>
          </a:prstGeom>
          <a:noFill/>
        </p:spPr>
        <p:txBody>
          <a:bodyPr wrap="square">
            <a:spAutoFit/>
          </a:bodyPr>
          <a:lstStyle/>
          <a:p>
            <a:r>
              <a:rPr lang="en-GB" sz="1200">
                <a:hlinkClick r:id="rId3"/>
              </a:rPr>
              <a:t>https://martinfowler.com/articles/data-monolith-to-mesh.html</a:t>
            </a:r>
            <a:endParaRPr lang="en-GB" sz="1200"/>
          </a:p>
        </p:txBody>
      </p:sp>
      <p:pic>
        <p:nvPicPr>
          <p:cNvPr id="8" name="Picture 7">
            <a:extLst>
              <a:ext uri="{FF2B5EF4-FFF2-40B4-BE49-F238E27FC236}">
                <a16:creationId xmlns:a16="http://schemas.microsoft.com/office/drawing/2014/main" id="{C37416C8-43CE-440C-84CC-CF39FFE76F44}"/>
              </a:ext>
            </a:extLst>
          </p:cNvPr>
          <p:cNvPicPr>
            <a:picLocks noChangeAspect="1"/>
          </p:cNvPicPr>
          <p:nvPr/>
        </p:nvPicPr>
        <p:blipFill>
          <a:blip r:embed="rId4"/>
          <a:stretch>
            <a:fillRect/>
          </a:stretch>
        </p:blipFill>
        <p:spPr>
          <a:xfrm>
            <a:off x="6405283" y="1915600"/>
            <a:ext cx="6759652" cy="3802304"/>
          </a:xfrm>
          <a:prstGeom prst="rect">
            <a:avLst/>
          </a:prstGeom>
        </p:spPr>
      </p:pic>
      <p:sp>
        <p:nvSpPr>
          <p:cNvPr id="10" name="Arrow: Right 9">
            <a:extLst>
              <a:ext uri="{FF2B5EF4-FFF2-40B4-BE49-F238E27FC236}">
                <a16:creationId xmlns:a16="http://schemas.microsoft.com/office/drawing/2014/main" id="{B611074D-4723-4B5A-922D-B935D0A4BC52}"/>
              </a:ext>
            </a:extLst>
          </p:cNvPr>
          <p:cNvSpPr/>
          <p:nvPr/>
        </p:nvSpPr>
        <p:spPr>
          <a:xfrm>
            <a:off x="5117592" y="325260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1678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6657-FCCD-4C77-9383-097AFF80FB03}"/>
              </a:ext>
            </a:extLst>
          </p:cNvPr>
          <p:cNvSpPr>
            <a:spLocks noGrp="1"/>
          </p:cNvSpPr>
          <p:nvPr>
            <p:ph type="title"/>
          </p:nvPr>
        </p:nvSpPr>
        <p:spPr/>
        <p:txBody>
          <a:bodyPr>
            <a:normAutofit fontScale="90000"/>
          </a:bodyPr>
          <a:lstStyle/>
          <a:p>
            <a:r>
              <a:rPr lang="en-GB"/>
              <a:t>High Level Architecture</a:t>
            </a:r>
            <a:br>
              <a:rPr lang="en-GB"/>
            </a:br>
            <a:endParaRPr lang="en-GB" b="0"/>
          </a:p>
        </p:txBody>
      </p:sp>
      <p:sp>
        <p:nvSpPr>
          <p:cNvPr id="4" name="Slide Number Placeholder 3">
            <a:extLst>
              <a:ext uri="{FF2B5EF4-FFF2-40B4-BE49-F238E27FC236}">
                <a16:creationId xmlns:a16="http://schemas.microsoft.com/office/drawing/2014/main" id="{D6394868-9C73-4403-89A2-34F62088BB48}"/>
              </a:ext>
            </a:extLst>
          </p:cNvPr>
          <p:cNvSpPr>
            <a:spLocks noGrp="1"/>
          </p:cNvSpPr>
          <p:nvPr>
            <p:ph type="sldNum" sz="quarter" idx="12"/>
          </p:nvPr>
        </p:nvSpPr>
        <p:spPr/>
        <p:txBody>
          <a:bodyPr/>
          <a:lstStyle/>
          <a:p>
            <a:fld id="{E47BC618-24A3-4969-A553-87364AA6DABE}" type="slidenum">
              <a:rPr lang="en-US" smtClean="0"/>
              <a:t>28</a:t>
            </a:fld>
            <a:endParaRPr lang="en-US"/>
          </a:p>
        </p:txBody>
      </p:sp>
      <p:pic>
        <p:nvPicPr>
          <p:cNvPr id="9" name="Picture 8" descr="Graphical user interface&#10;&#10;Description automatically generated">
            <a:extLst>
              <a:ext uri="{FF2B5EF4-FFF2-40B4-BE49-F238E27FC236}">
                <a16:creationId xmlns:a16="http://schemas.microsoft.com/office/drawing/2014/main" id="{84DA6F1B-4012-4447-A11B-8F3B59B91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902" y="846139"/>
            <a:ext cx="9530072" cy="5747254"/>
          </a:xfrm>
          <a:prstGeom prst="rect">
            <a:avLst/>
          </a:prstGeom>
        </p:spPr>
      </p:pic>
    </p:spTree>
    <p:extLst>
      <p:ext uri="{BB962C8B-B14F-4D97-AF65-F5344CB8AC3E}">
        <p14:creationId xmlns:p14="http://schemas.microsoft.com/office/powerpoint/2010/main" val="2383474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AF037-6C42-4424-8662-3FCB38DCDD61}"/>
              </a:ext>
            </a:extLst>
          </p:cNvPr>
          <p:cNvSpPr>
            <a:spLocks noGrp="1"/>
          </p:cNvSpPr>
          <p:nvPr>
            <p:ph type="title"/>
          </p:nvPr>
        </p:nvSpPr>
        <p:spPr>
          <a:xfrm>
            <a:off x="609600" y="274639"/>
            <a:ext cx="10972800" cy="1143000"/>
          </a:xfrm>
        </p:spPr>
        <p:txBody>
          <a:bodyPr anchor="ctr">
            <a:normAutofit/>
          </a:bodyPr>
          <a:lstStyle/>
          <a:p>
            <a:r>
              <a:rPr lang="en-GB"/>
              <a:t>Security</a:t>
            </a:r>
          </a:p>
        </p:txBody>
      </p:sp>
      <p:sp>
        <p:nvSpPr>
          <p:cNvPr id="3" name="Content Placeholder 2">
            <a:extLst>
              <a:ext uri="{FF2B5EF4-FFF2-40B4-BE49-F238E27FC236}">
                <a16:creationId xmlns:a16="http://schemas.microsoft.com/office/drawing/2014/main" id="{EA310208-A718-4A64-B50E-2D3C3CC25773}"/>
              </a:ext>
            </a:extLst>
          </p:cNvPr>
          <p:cNvSpPr>
            <a:spLocks noGrp="1"/>
          </p:cNvSpPr>
          <p:nvPr>
            <p:ph idx="1"/>
          </p:nvPr>
        </p:nvSpPr>
        <p:spPr>
          <a:xfrm>
            <a:off x="609600" y="1600201"/>
            <a:ext cx="10972800" cy="4525963"/>
          </a:xfrm>
        </p:spPr>
        <p:txBody>
          <a:bodyPr>
            <a:normAutofit/>
          </a:bodyPr>
          <a:lstStyle/>
          <a:p>
            <a:pPr>
              <a:lnSpc>
                <a:spcPct val="90000"/>
              </a:lnSpc>
            </a:pPr>
            <a:r>
              <a:rPr lang="en-GB" sz="3000"/>
              <a:t>Security is a fundamental part of the platform</a:t>
            </a:r>
          </a:p>
          <a:p>
            <a:pPr>
              <a:lnSpc>
                <a:spcPct val="90000"/>
              </a:lnSpc>
            </a:pPr>
            <a:r>
              <a:rPr lang="en-GB" sz="3000"/>
              <a:t>Data accessed though ‘secure </a:t>
            </a:r>
            <a:r>
              <a:rPr lang="en-GB" sz="3000" err="1"/>
              <a:t>urls’</a:t>
            </a:r>
            <a:endParaRPr lang="en-GB" sz="3000"/>
          </a:p>
          <a:p>
            <a:pPr>
              <a:lnSpc>
                <a:spcPct val="90000"/>
              </a:lnSpc>
            </a:pPr>
            <a:r>
              <a:rPr lang="en-GB" sz="3000"/>
              <a:t>Entitlements and Obligations (policy-based security) on roadmap</a:t>
            </a:r>
          </a:p>
        </p:txBody>
      </p:sp>
      <p:sp>
        <p:nvSpPr>
          <p:cNvPr id="4" name="Slide Number Placeholder 3">
            <a:extLst>
              <a:ext uri="{FF2B5EF4-FFF2-40B4-BE49-F238E27FC236}">
                <a16:creationId xmlns:a16="http://schemas.microsoft.com/office/drawing/2014/main" id="{A05495D1-DAB5-42C4-B7AB-E275CF484E7C}"/>
              </a:ext>
            </a:extLst>
          </p:cNvPr>
          <p:cNvSpPr>
            <a:spLocks noGrp="1"/>
          </p:cNvSpPr>
          <p:nvPr>
            <p:ph type="sldNum" sz="quarter" idx="12"/>
          </p:nvPr>
        </p:nvSpPr>
        <p:spPr>
          <a:xfrm>
            <a:off x="9213976" y="6204547"/>
            <a:ext cx="2844800" cy="365125"/>
          </a:xfrm>
        </p:spPr>
        <p:txBody>
          <a:bodyPr>
            <a:normAutofit/>
          </a:bodyPr>
          <a:lstStyle/>
          <a:p>
            <a:pPr>
              <a:spcAft>
                <a:spcPts val="600"/>
              </a:spcAft>
            </a:pPr>
            <a:fld id="{E47BC618-24A3-4969-A553-87364AA6DABE}" type="slidenum">
              <a:rPr lang="en-US" smtClean="0"/>
              <a:pPr>
                <a:spcAft>
                  <a:spcPts val="600"/>
                </a:spcAft>
              </a:pPr>
              <a:t>29</a:t>
            </a:fld>
            <a:endParaRPr lang="en-US"/>
          </a:p>
        </p:txBody>
      </p:sp>
    </p:spTree>
    <p:extLst>
      <p:ext uri="{BB962C8B-B14F-4D97-AF65-F5344CB8AC3E}">
        <p14:creationId xmlns:p14="http://schemas.microsoft.com/office/powerpoint/2010/main" val="174733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F83F0900-96E2-49E3-8542-4CD46B5A89C0}"/>
              </a:ext>
            </a:extLst>
          </p:cNvPr>
          <p:cNvSpPr>
            <a:spLocks noGrp="1"/>
          </p:cNvSpPr>
          <p:nvPr>
            <p:ph type="title"/>
          </p:nvPr>
        </p:nvSpPr>
        <p:spPr/>
        <p:txBody>
          <a:bodyPr>
            <a:normAutofit fontScale="90000"/>
          </a:bodyPr>
          <a:lstStyle/>
          <a:p>
            <a:r>
              <a:rPr lang="en-US"/>
              <a:t>Design Space: Key Standards and Guides in OSDU</a:t>
            </a:r>
          </a:p>
        </p:txBody>
      </p:sp>
      <p:grpSp>
        <p:nvGrpSpPr>
          <p:cNvPr id="41" name="Group 40">
            <a:extLst>
              <a:ext uri="{FF2B5EF4-FFF2-40B4-BE49-F238E27FC236}">
                <a16:creationId xmlns:a16="http://schemas.microsoft.com/office/drawing/2014/main" id="{57C4ED51-747E-404C-B187-80C7141E64F0}"/>
              </a:ext>
            </a:extLst>
          </p:cNvPr>
          <p:cNvGrpSpPr/>
          <p:nvPr/>
        </p:nvGrpSpPr>
        <p:grpSpPr>
          <a:xfrm>
            <a:off x="2634232" y="1155461"/>
            <a:ext cx="2188193" cy="4951665"/>
            <a:chOff x="258640" y="1243814"/>
            <a:chExt cx="2188193" cy="4951665"/>
          </a:xfrm>
        </p:grpSpPr>
        <p:sp>
          <p:nvSpPr>
            <p:cNvPr id="28" name="TextBox 27">
              <a:extLst>
                <a:ext uri="{FF2B5EF4-FFF2-40B4-BE49-F238E27FC236}">
                  <a16:creationId xmlns:a16="http://schemas.microsoft.com/office/drawing/2014/main" id="{68595CA6-7EAF-48D3-A5F2-75E1FA36E62C}"/>
                </a:ext>
              </a:extLst>
            </p:cNvPr>
            <p:cNvSpPr txBox="1"/>
            <p:nvPr/>
          </p:nvSpPr>
          <p:spPr>
            <a:xfrm>
              <a:off x="259484" y="5856925"/>
              <a:ext cx="2187349" cy="338554"/>
            </a:xfrm>
            <a:prstGeom prst="rect">
              <a:avLst/>
            </a:prstGeom>
            <a:noFill/>
          </p:spPr>
          <p:txBody>
            <a:bodyPr wrap="square">
              <a:spAutoFit/>
            </a:bodyPr>
            <a:lstStyle/>
            <a:p>
              <a:r>
                <a:rPr lang="en-GB" sz="1600"/>
                <a:t>https://bit.ly/3dUmIr9</a:t>
              </a:r>
            </a:p>
          </p:txBody>
        </p:sp>
        <p:grpSp>
          <p:nvGrpSpPr>
            <p:cNvPr id="38" name="Group 37">
              <a:extLst>
                <a:ext uri="{FF2B5EF4-FFF2-40B4-BE49-F238E27FC236}">
                  <a16:creationId xmlns:a16="http://schemas.microsoft.com/office/drawing/2014/main" id="{C14E725C-F001-4803-BB44-634A981392CA}"/>
                </a:ext>
              </a:extLst>
            </p:cNvPr>
            <p:cNvGrpSpPr/>
            <p:nvPr/>
          </p:nvGrpSpPr>
          <p:grpSpPr>
            <a:xfrm>
              <a:off x="258640" y="1243814"/>
              <a:ext cx="2086357" cy="4621562"/>
              <a:chOff x="258640" y="1243814"/>
              <a:chExt cx="2086357" cy="4621562"/>
            </a:xfrm>
          </p:grpSpPr>
          <p:grpSp>
            <p:nvGrpSpPr>
              <p:cNvPr id="18" name="Group 17">
                <a:extLst>
                  <a:ext uri="{FF2B5EF4-FFF2-40B4-BE49-F238E27FC236}">
                    <a16:creationId xmlns:a16="http://schemas.microsoft.com/office/drawing/2014/main" id="{7F0A4A10-7203-4599-8E3D-5FBB21C6AD4A}"/>
                  </a:ext>
                </a:extLst>
              </p:cNvPr>
              <p:cNvGrpSpPr/>
              <p:nvPr/>
            </p:nvGrpSpPr>
            <p:grpSpPr>
              <a:xfrm>
                <a:off x="259484" y="1612009"/>
                <a:ext cx="2085513" cy="4253367"/>
                <a:chOff x="4678382" y="1764254"/>
                <a:chExt cx="3710593" cy="7504558"/>
              </a:xfrm>
            </p:grpSpPr>
            <p:pic>
              <p:nvPicPr>
                <p:cNvPr id="17" name="Picture 16">
                  <a:extLst>
                    <a:ext uri="{FF2B5EF4-FFF2-40B4-BE49-F238E27FC236}">
                      <a16:creationId xmlns:a16="http://schemas.microsoft.com/office/drawing/2014/main" id="{53EF55A2-44F3-401C-88EA-A349F891CE60}"/>
                    </a:ext>
                  </a:extLst>
                </p:cNvPr>
                <p:cNvPicPr>
                  <a:picLocks noChangeAspect="1"/>
                </p:cNvPicPr>
                <p:nvPr/>
              </p:nvPicPr>
              <p:blipFill>
                <a:blip r:embed="rId2"/>
                <a:stretch>
                  <a:fillRect/>
                </a:stretch>
              </p:blipFill>
              <p:spPr>
                <a:xfrm>
                  <a:off x="4811589" y="1764254"/>
                  <a:ext cx="3577386" cy="463671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6" name="TextBox 15">
                  <a:extLst>
                    <a:ext uri="{FF2B5EF4-FFF2-40B4-BE49-F238E27FC236}">
                      <a16:creationId xmlns:a16="http://schemas.microsoft.com/office/drawing/2014/main" id="{A23521B9-183A-441F-AE3F-4411CEBE419E}"/>
                    </a:ext>
                  </a:extLst>
                </p:cNvPr>
                <p:cNvSpPr txBox="1"/>
                <p:nvPr/>
              </p:nvSpPr>
              <p:spPr>
                <a:xfrm>
                  <a:off x="4678382" y="8780080"/>
                  <a:ext cx="1195944" cy="488732"/>
                </a:xfrm>
                <a:prstGeom prst="rect">
                  <a:avLst/>
                </a:prstGeom>
                <a:noFill/>
              </p:spPr>
              <p:txBody>
                <a:bodyPr wrap="none" rtlCol="0">
                  <a:spAutoFit/>
                </a:bodyPr>
                <a:lstStyle/>
                <a:p>
                  <a:r>
                    <a:rPr lang="en-US" sz="1200">
                      <a:hlinkClick r:id="rId3"/>
                    </a:rPr>
                    <a:t>Ref. link</a:t>
                  </a:r>
                  <a:endParaRPr lang="en-US" sz="1200"/>
                </a:p>
              </p:txBody>
            </p:sp>
          </p:grpSp>
          <p:sp>
            <p:nvSpPr>
              <p:cNvPr id="24" name="Rectangle 23">
                <a:extLst>
                  <a:ext uri="{FF2B5EF4-FFF2-40B4-BE49-F238E27FC236}">
                    <a16:creationId xmlns:a16="http://schemas.microsoft.com/office/drawing/2014/main" id="{256AFEA1-CA19-413E-A2F1-70091D60B341}"/>
                  </a:ext>
                </a:extLst>
              </p:cNvPr>
              <p:cNvSpPr/>
              <p:nvPr/>
            </p:nvSpPr>
            <p:spPr>
              <a:xfrm>
                <a:off x="258640" y="4375307"/>
                <a:ext cx="2084101" cy="830997"/>
              </a:xfrm>
              <a:prstGeom prst="rect">
                <a:avLst/>
              </a:prstGeom>
            </p:spPr>
            <p:txBody>
              <a:bodyPr wrap="square">
                <a:spAutoFit/>
              </a:bodyPr>
              <a:lstStyle/>
              <a:p>
                <a:r>
                  <a:rPr lang="en-GB" sz="1200"/>
                  <a:t>Overall system architecture including design principles, data concepts, security and operations</a:t>
                </a:r>
                <a:endParaRPr lang="en-US" sz="1200"/>
              </a:p>
            </p:txBody>
          </p:sp>
          <p:sp>
            <p:nvSpPr>
              <p:cNvPr id="33" name="TextBox 32">
                <a:extLst>
                  <a:ext uri="{FF2B5EF4-FFF2-40B4-BE49-F238E27FC236}">
                    <a16:creationId xmlns:a16="http://schemas.microsoft.com/office/drawing/2014/main" id="{44F12E32-5E81-40E9-876F-5F80F99B356A}"/>
                  </a:ext>
                </a:extLst>
              </p:cNvPr>
              <p:cNvSpPr txBox="1"/>
              <p:nvPr/>
            </p:nvSpPr>
            <p:spPr>
              <a:xfrm>
                <a:off x="516756" y="1243814"/>
                <a:ext cx="1645835" cy="276999"/>
              </a:xfrm>
              <a:prstGeom prst="rect">
                <a:avLst/>
              </a:prstGeom>
              <a:noFill/>
            </p:spPr>
            <p:txBody>
              <a:bodyPr wrap="none" rtlCol="0">
                <a:spAutoFit/>
              </a:bodyPr>
              <a:lstStyle/>
              <a:p>
                <a:r>
                  <a:rPr lang="en-GB" sz="1200" b="1">
                    <a:solidFill>
                      <a:schemeClr val="tx2"/>
                    </a:solidFill>
                  </a:rPr>
                  <a:t>Reference Architecture</a:t>
                </a:r>
              </a:p>
            </p:txBody>
          </p:sp>
        </p:grpSp>
      </p:grpSp>
      <p:grpSp>
        <p:nvGrpSpPr>
          <p:cNvPr id="39" name="Group 38">
            <a:extLst>
              <a:ext uri="{FF2B5EF4-FFF2-40B4-BE49-F238E27FC236}">
                <a16:creationId xmlns:a16="http://schemas.microsoft.com/office/drawing/2014/main" id="{F1EA38C0-6E57-45C9-B970-E029809597BF}"/>
              </a:ext>
            </a:extLst>
          </p:cNvPr>
          <p:cNvGrpSpPr/>
          <p:nvPr/>
        </p:nvGrpSpPr>
        <p:grpSpPr>
          <a:xfrm>
            <a:off x="9708899" y="1155461"/>
            <a:ext cx="2517759" cy="4951665"/>
            <a:chOff x="2611288" y="1243814"/>
            <a:chExt cx="2517759" cy="4951665"/>
          </a:xfrm>
        </p:grpSpPr>
        <p:grpSp>
          <p:nvGrpSpPr>
            <p:cNvPr id="12" name="Group 11">
              <a:extLst>
                <a:ext uri="{FF2B5EF4-FFF2-40B4-BE49-F238E27FC236}">
                  <a16:creationId xmlns:a16="http://schemas.microsoft.com/office/drawing/2014/main" id="{B718C81D-DC9E-4841-8FD4-9903A8170DF9}"/>
                </a:ext>
              </a:extLst>
            </p:cNvPr>
            <p:cNvGrpSpPr/>
            <p:nvPr/>
          </p:nvGrpSpPr>
          <p:grpSpPr>
            <a:xfrm>
              <a:off x="2632340" y="1612009"/>
              <a:ext cx="2084101" cy="4253368"/>
              <a:chOff x="964741" y="1852681"/>
              <a:chExt cx="3708080" cy="7504559"/>
            </a:xfrm>
          </p:grpSpPr>
          <p:pic>
            <p:nvPicPr>
              <p:cNvPr id="10" name="Picture 9">
                <a:extLst>
                  <a:ext uri="{FF2B5EF4-FFF2-40B4-BE49-F238E27FC236}">
                    <a16:creationId xmlns:a16="http://schemas.microsoft.com/office/drawing/2014/main" id="{BA1E365F-A625-49A8-9CE3-A9BB3BD1F1B4}"/>
                  </a:ext>
                </a:extLst>
              </p:cNvPr>
              <p:cNvPicPr>
                <a:picLocks noChangeAspect="1"/>
              </p:cNvPicPr>
              <p:nvPr/>
            </p:nvPicPr>
            <p:blipFill>
              <a:blip r:embed="rId4"/>
              <a:stretch>
                <a:fillRect/>
              </a:stretch>
            </p:blipFill>
            <p:spPr>
              <a:xfrm>
                <a:off x="1108782" y="1852681"/>
                <a:ext cx="3564039" cy="464019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1" name="TextBox 10">
                <a:extLst>
                  <a:ext uri="{FF2B5EF4-FFF2-40B4-BE49-F238E27FC236}">
                    <a16:creationId xmlns:a16="http://schemas.microsoft.com/office/drawing/2014/main" id="{8EA013AD-5D6E-41EE-9D97-C7ED465F0D8C}"/>
                  </a:ext>
                </a:extLst>
              </p:cNvPr>
              <p:cNvSpPr txBox="1"/>
              <p:nvPr/>
            </p:nvSpPr>
            <p:spPr>
              <a:xfrm>
                <a:off x="964741" y="8868508"/>
                <a:ext cx="1443734" cy="488732"/>
              </a:xfrm>
              <a:prstGeom prst="rect">
                <a:avLst/>
              </a:prstGeom>
              <a:noFill/>
            </p:spPr>
            <p:txBody>
              <a:bodyPr wrap="none" rtlCol="0">
                <a:spAutoFit/>
              </a:bodyPr>
              <a:lstStyle/>
              <a:p>
                <a:r>
                  <a:rPr lang="en-US" sz="1200">
                    <a:hlinkClick r:id="rId5"/>
                  </a:rPr>
                  <a:t>Guide link</a:t>
                </a:r>
                <a:endParaRPr lang="en-US" sz="1200"/>
              </a:p>
            </p:txBody>
          </p:sp>
        </p:grpSp>
        <p:sp>
          <p:nvSpPr>
            <p:cNvPr id="23" name="Rectangle 22">
              <a:extLst>
                <a:ext uri="{FF2B5EF4-FFF2-40B4-BE49-F238E27FC236}">
                  <a16:creationId xmlns:a16="http://schemas.microsoft.com/office/drawing/2014/main" id="{C3FA119A-A5DA-4F7D-A2F2-E438FF49FD65}"/>
                </a:ext>
              </a:extLst>
            </p:cNvPr>
            <p:cNvSpPr/>
            <p:nvPr/>
          </p:nvSpPr>
          <p:spPr>
            <a:xfrm>
              <a:off x="2632340" y="4375307"/>
              <a:ext cx="2143777" cy="830997"/>
            </a:xfrm>
            <a:prstGeom prst="rect">
              <a:avLst/>
            </a:prstGeom>
          </p:spPr>
          <p:txBody>
            <a:bodyPr wrap="square">
              <a:spAutoFit/>
            </a:bodyPr>
            <a:lstStyle/>
            <a:p>
              <a:r>
                <a:rPr lang="en-GB" sz="1200"/>
                <a:t>ISVs  and developers guide on OSDU concepts and approaches to build OSDU applications</a:t>
              </a:r>
              <a:endParaRPr lang="en-US" sz="1200"/>
            </a:p>
          </p:txBody>
        </p:sp>
        <p:sp>
          <p:nvSpPr>
            <p:cNvPr id="26" name="TextBox 25">
              <a:extLst>
                <a:ext uri="{FF2B5EF4-FFF2-40B4-BE49-F238E27FC236}">
                  <a16:creationId xmlns:a16="http://schemas.microsoft.com/office/drawing/2014/main" id="{53295B1C-1414-4807-90D1-72ED37EF4AC0}"/>
                </a:ext>
              </a:extLst>
            </p:cNvPr>
            <p:cNvSpPr txBox="1"/>
            <p:nvPr/>
          </p:nvSpPr>
          <p:spPr>
            <a:xfrm>
              <a:off x="2646369" y="5856925"/>
              <a:ext cx="2482678" cy="338554"/>
            </a:xfrm>
            <a:prstGeom prst="rect">
              <a:avLst/>
            </a:prstGeom>
            <a:noFill/>
          </p:spPr>
          <p:txBody>
            <a:bodyPr wrap="square">
              <a:spAutoFit/>
            </a:bodyPr>
            <a:lstStyle/>
            <a:p>
              <a:r>
                <a:rPr lang="en-GB" sz="1600"/>
                <a:t>https://bit.ly/3qSyRAh</a:t>
              </a:r>
            </a:p>
          </p:txBody>
        </p:sp>
        <p:sp>
          <p:nvSpPr>
            <p:cNvPr id="34" name="TextBox 33">
              <a:extLst>
                <a:ext uri="{FF2B5EF4-FFF2-40B4-BE49-F238E27FC236}">
                  <a16:creationId xmlns:a16="http://schemas.microsoft.com/office/drawing/2014/main" id="{AD81952D-06EB-431A-BBEA-8866D60C5123}"/>
                </a:ext>
              </a:extLst>
            </p:cNvPr>
            <p:cNvSpPr txBox="1"/>
            <p:nvPr/>
          </p:nvSpPr>
          <p:spPr>
            <a:xfrm>
              <a:off x="2611288" y="1243814"/>
              <a:ext cx="2307555" cy="276999"/>
            </a:xfrm>
            <a:prstGeom prst="rect">
              <a:avLst/>
            </a:prstGeom>
            <a:noFill/>
          </p:spPr>
          <p:txBody>
            <a:bodyPr wrap="none" rtlCol="0">
              <a:spAutoFit/>
            </a:bodyPr>
            <a:lstStyle/>
            <a:p>
              <a:r>
                <a:rPr lang="en-GB" sz="1200" b="1">
                  <a:solidFill>
                    <a:schemeClr val="tx2"/>
                  </a:solidFill>
                </a:rPr>
                <a:t>Application Development Guide</a:t>
              </a:r>
            </a:p>
          </p:txBody>
        </p:sp>
      </p:grpSp>
      <p:grpSp>
        <p:nvGrpSpPr>
          <p:cNvPr id="40" name="Group 39">
            <a:extLst>
              <a:ext uri="{FF2B5EF4-FFF2-40B4-BE49-F238E27FC236}">
                <a16:creationId xmlns:a16="http://schemas.microsoft.com/office/drawing/2014/main" id="{3891F3AF-7AD5-46B0-ABCB-CC3202FDBD76}"/>
              </a:ext>
            </a:extLst>
          </p:cNvPr>
          <p:cNvGrpSpPr/>
          <p:nvPr/>
        </p:nvGrpSpPr>
        <p:grpSpPr>
          <a:xfrm>
            <a:off x="290763" y="1155461"/>
            <a:ext cx="2295111" cy="4951393"/>
            <a:chOff x="5038944" y="1244086"/>
            <a:chExt cx="2295111" cy="4951393"/>
          </a:xfrm>
        </p:grpSpPr>
        <p:grpSp>
          <p:nvGrpSpPr>
            <p:cNvPr id="15" name="Group 14">
              <a:extLst>
                <a:ext uri="{FF2B5EF4-FFF2-40B4-BE49-F238E27FC236}">
                  <a16:creationId xmlns:a16="http://schemas.microsoft.com/office/drawing/2014/main" id="{181B4538-4247-432A-BDF0-693CAE5721F2}"/>
                </a:ext>
              </a:extLst>
            </p:cNvPr>
            <p:cNvGrpSpPr/>
            <p:nvPr/>
          </p:nvGrpSpPr>
          <p:grpSpPr>
            <a:xfrm>
              <a:off x="5043453" y="1612009"/>
              <a:ext cx="2083381" cy="4253368"/>
              <a:chOff x="7585841" y="568903"/>
              <a:chExt cx="3706798" cy="7504560"/>
            </a:xfrm>
          </p:grpSpPr>
          <p:pic>
            <p:nvPicPr>
              <p:cNvPr id="13" name="Picture 12">
                <a:extLst>
                  <a:ext uri="{FF2B5EF4-FFF2-40B4-BE49-F238E27FC236}">
                    <a16:creationId xmlns:a16="http://schemas.microsoft.com/office/drawing/2014/main" id="{D8690E77-A17F-4E17-B344-BDBDEDCB9603}"/>
                  </a:ext>
                </a:extLst>
              </p:cNvPr>
              <p:cNvPicPr>
                <a:picLocks noChangeAspect="1"/>
              </p:cNvPicPr>
              <p:nvPr/>
            </p:nvPicPr>
            <p:blipFill>
              <a:blip r:embed="rId6"/>
              <a:stretch>
                <a:fillRect/>
              </a:stretch>
            </p:blipFill>
            <p:spPr>
              <a:xfrm>
                <a:off x="7728600" y="568903"/>
                <a:ext cx="3564039" cy="463671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4" name="TextBox 13">
                <a:extLst>
                  <a:ext uri="{FF2B5EF4-FFF2-40B4-BE49-F238E27FC236}">
                    <a16:creationId xmlns:a16="http://schemas.microsoft.com/office/drawing/2014/main" id="{B850783F-C18F-4693-8B8A-5BCA3E97E5DB}"/>
                  </a:ext>
                </a:extLst>
              </p:cNvPr>
              <p:cNvSpPr txBox="1"/>
              <p:nvPr/>
            </p:nvSpPr>
            <p:spPr>
              <a:xfrm>
                <a:off x="7585841" y="7584731"/>
                <a:ext cx="1443734" cy="488732"/>
              </a:xfrm>
              <a:prstGeom prst="rect">
                <a:avLst/>
              </a:prstGeom>
              <a:noFill/>
            </p:spPr>
            <p:txBody>
              <a:bodyPr wrap="none" rtlCol="0">
                <a:spAutoFit/>
              </a:bodyPr>
              <a:lstStyle/>
              <a:p>
                <a:r>
                  <a:rPr lang="en-US" sz="1200">
                    <a:hlinkClick r:id="rId7"/>
                  </a:rPr>
                  <a:t>Guide link</a:t>
                </a:r>
                <a:endParaRPr lang="en-US" sz="1200"/>
              </a:p>
            </p:txBody>
          </p:sp>
        </p:grpSp>
        <p:sp>
          <p:nvSpPr>
            <p:cNvPr id="20" name="Rectangle 19">
              <a:extLst>
                <a:ext uri="{FF2B5EF4-FFF2-40B4-BE49-F238E27FC236}">
                  <a16:creationId xmlns:a16="http://schemas.microsoft.com/office/drawing/2014/main" id="{2536098C-321F-4C71-B29A-62617624061C}"/>
                </a:ext>
              </a:extLst>
            </p:cNvPr>
            <p:cNvSpPr/>
            <p:nvPr/>
          </p:nvSpPr>
          <p:spPr>
            <a:xfrm>
              <a:off x="5038944" y="4375306"/>
              <a:ext cx="2114111" cy="830997"/>
            </a:xfrm>
            <a:prstGeom prst="rect">
              <a:avLst/>
            </a:prstGeom>
          </p:spPr>
          <p:txBody>
            <a:bodyPr wrap="square">
              <a:spAutoFit/>
            </a:bodyPr>
            <a:lstStyle/>
            <a:p>
              <a:r>
                <a:rPr lang="en-US" sz="1200"/>
                <a:t>Business context for OSDU data platform design and implementation</a:t>
              </a:r>
            </a:p>
            <a:p>
              <a:pPr lvl="0"/>
              <a:endParaRPr lang="en-US" sz="1200"/>
            </a:p>
          </p:txBody>
        </p:sp>
        <p:sp>
          <p:nvSpPr>
            <p:cNvPr id="25" name="TextBox 24">
              <a:extLst>
                <a:ext uri="{FF2B5EF4-FFF2-40B4-BE49-F238E27FC236}">
                  <a16:creationId xmlns:a16="http://schemas.microsoft.com/office/drawing/2014/main" id="{B7222941-F72C-4E9C-AFFF-8FF355B1012A}"/>
                </a:ext>
              </a:extLst>
            </p:cNvPr>
            <p:cNvSpPr txBox="1"/>
            <p:nvPr/>
          </p:nvSpPr>
          <p:spPr>
            <a:xfrm>
              <a:off x="5057481" y="5856925"/>
              <a:ext cx="2276574" cy="338554"/>
            </a:xfrm>
            <a:prstGeom prst="rect">
              <a:avLst/>
            </a:prstGeom>
            <a:noFill/>
          </p:spPr>
          <p:txBody>
            <a:bodyPr wrap="square">
              <a:spAutoFit/>
            </a:bodyPr>
            <a:lstStyle/>
            <a:p>
              <a:r>
                <a:rPr lang="en-GB" sz="1600"/>
                <a:t>https://bit.ly/3aNrPXP</a:t>
              </a:r>
            </a:p>
          </p:txBody>
        </p:sp>
        <p:sp>
          <p:nvSpPr>
            <p:cNvPr id="35" name="TextBox 34">
              <a:extLst>
                <a:ext uri="{FF2B5EF4-FFF2-40B4-BE49-F238E27FC236}">
                  <a16:creationId xmlns:a16="http://schemas.microsoft.com/office/drawing/2014/main" id="{EEF39C3F-7531-4707-B3C8-3534AFD42905}"/>
                </a:ext>
              </a:extLst>
            </p:cNvPr>
            <p:cNvSpPr txBox="1"/>
            <p:nvPr/>
          </p:nvSpPr>
          <p:spPr>
            <a:xfrm>
              <a:off x="5526027" y="1244086"/>
              <a:ext cx="1198470" cy="276999"/>
            </a:xfrm>
            <a:prstGeom prst="rect">
              <a:avLst/>
            </a:prstGeom>
            <a:noFill/>
          </p:spPr>
          <p:txBody>
            <a:bodyPr wrap="none" rtlCol="0">
              <a:spAutoFit/>
            </a:bodyPr>
            <a:lstStyle/>
            <a:p>
              <a:r>
                <a:rPr lang="en-GB" sz="1200" b="1">
                  <a:solidFill>
                    <a:schemeClr val="tx2"/>
                  </a:solidFill>
                </a:rPr>
                <a:t>System Concept</a:t>
              </a:r>
            </a:p>
          </p:txBody>
        </p:sp>
      </p:grpSp>
      <p:grpSp>
        <p:nvGrpSpPr>
          <p:cNvPr id="42" name="Group 41">
            <a:extLst>
              <a:ext uri="{FF2B5EF4-FFF2-40B4-BE49-F238E27FC236}">
                <a16:creationId xmlns:a16="http://schemas.microsoft.com/office/drawing/2014/main" id="{525599DB-E96F-407F-B377-C436B3E6814C}"/>
              </a:ext>
            </a:extLst>
          </p:cNvPr>
          <p:cNvGrpSpPr/>
          <p:nvPr/>
        </p:nvGrpSpPr>
        <p:grpSpPr>
          <a:xfrm>
            <a:off x="4976080" y="1155461"/>
            <a:ext cx="2368692" cy="4957654"/>
            <a:chOff x="7376475" y="1237825"/>
            <a:chExt cx="2368692" cy="4957654"/>
          </a:xfrm>
        </p:grpSpPr>
        <p:grpSp>
          <p:nvGrpSpPr>
            <p:cNvPr id="9" name="Group 8">
              <a:extLst>
                <a:ext uri="{FF2B5EF4-FFF2-40B4-BE49-F238E27FC236}">
                  <a16:creationId xmlns:a16="http://schemas.microsoft.com/office/drawing/2014/main" id="{247E0B93-341F-44B9-AC2A-BCC4A152B71C}"/>
                </a:ext>
              </a:extLst>
            </p:cNvPr>
            <p:cNvGrpSpPr/>
            <p:nvPr/>
          </p:nvGrpSpPr>
          <p:grpSpPr>
            <a:xfrm>
              <a:off x="7409750" y="1612009"/>
              <a:ext cx="2089837" cy="4253365"/>
              <a:chOff x="3207521" y="1865978"/>
              <a:chExt cx="3718284" cy="7504556"/>
            </a:xfrm>
          </p:grpSpPr>
          <p:pic>
            <p:nvPicPr>
              <p:cNvPr id="7" name="Picture 6">
                <a:extLst>
                  <a:ext uri="{FF2B5EF4-FFF2-40B4-BE49-F238E27FC236}">
                    <a16:creationId xmlns:a16="http://schemas.microsoft.com/office/drawing/2014/main" id="{DF07801F-0958-45E2-B32A-BDF8D8EE6150}"/>
                  </a:ext>
                </a:extLst>
              </p:cNvPr>
              <p:cNvPicPr>
                <a:picLocks noChangeAspect="1"/>
              </p:cNvPicPr>
              <p:nvPr/>
            </p:nvPicPr>
            <p:blipFill>
              <a:blip r:embed="rId8"/>
              <a:stretch>
                <a:fillRect/>
              </a:stretch>
            </p:blipFill>
            <p:spPr>
              <a:xfrm>
                <a:off x="3361766" y="1865978"/>
                <a:ext cx="3564039" cy="462689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7B81BD7B-7507-4425-936D-758DB265E987}"/>
                  </a:ext>
                </a:extLst>
              </p:cNvPr>
              <p:cNvSpPr txBox="1"/>
              <p:nvPr/>
            </p:nvSpPr>
            <p:spPr>
              <a:xfrm>
                <a:off x="3207521" y="8881802"/>
                <a:ext cx="1778911" cy="488732"/>
              </a:xfrm>
              <a:prstGeom prst="rect">
                <a:avLst/>
              </a:prstGeom>
              <a:noFill/>
            </p:spPr>
            <p:txBody>
              <a:bodyPr wrap="none" rtlCol="0">
                <a:spAutoFit/>
              </a:bodyPr>
              <a:lstStyle/>
              <a:p>
                <a:r>
                  <a:rPr lang="en-US" sz="1200">
                    <a:hlinkClick r:id="rId9"/>
                  </a:rPr>
                  <a:t>Standard link</a:t>
                </a:r>
                <a:endParaRPr lang="en-US" sz="1200"/>
              </a:p>
            </p:txBody>
          </p:sp>
        </p:grpSp>
        <p:sp>
          <p:nvSpPr>
            <p:cNvPr id="21" name="Rectangle 20">
              <a:extLst>
                <a:ext uri="{FF2B5EF4-FFF2-40B4-BE49-F238E27FC236}">
                  <a16:creationId xmlns:a16="http://schemas.microsoft.com/office/drawing/2014/main" id="{2D6179CB-AFD9-4891-8F3B-34640A8CCAD0}"/>
                </a:ext>
              </a:extLst>
            </p:cNvPr>
            <p:cNvSpPr/>
            <p:nvPr/>
          </p:nvSpPr>
          <p:spPr>
            <a:xfrm>
              <a:off x="7409750" y="4269275"/>
              <a:ext cx="2143777" cy="1200329"/>
            </a:xfrm>
            <a:prstGeom prst="rect">
              <a:avLst/>
            </a:prstGeom>
          </p:spPr>
          <p:txBody>
            <a:bodyPr wrap="square">
              <a:spAutoFit/>
            </a:bodyPr>
            <a:lstStyle/>
            <a:p>
              <a:r>
                <a:rPr lang="en-GB" sz="1200"/>
                <a:t>Guidelines, requirements, and recommendations that make up the OSDU specification, so all applications can run on any OSDU Data Platform regardless of the Cloud Provider</a:t>
              </a:r>
              <a:endParaRPr lang="en-US" sz="1200"/>
            </a:p>
          </p:txBody>
        </p:sp>
        <p:sp>
          <p:nvSpPr>
            <p:cNvPr id="30" name="TextBox 29">
              <a:extLst>
                <a:ext uri="{FF2B5EF4-FFF2-40B4-BE49-F238E27FC236}">
                  <a16:creationId xmlns:a16="http://schemas.microsoft.com/office/drawing/2014/main" id="{8D1D5D06-3F98-4768-A497-FD22D298D0F7}"/>
                </a:ext>
              </a:extLst>
            </p:cNvPr>
            <p:cNvSpPr txBox="1"/>
            <p:nvPr/>
          </p:nvSpPr>
          <p:spPr>
            <a:xfrm>
              <a:off x="7376475" y="5856925"/>
              <a:ext cx="2368692" cy="338554"/>
            </a:xfrm>
            <a:prstGeom prst="rect">
              <a:avLst/>
            </a:prstGeom>
            <a:noFill/>
          </p:spPr>
          <p:txBody>
            <a:bodyPr wrap="square">
              <a:spAutoFit/>
            </a:bodyPr>
            <a:lstStyle/>
            <a:p>
              <a:r>
                <a:rPr lang="en-GB" sz="1600"/>
                <a:t>https://bit.ly/3dGEUUQ</a:t>
              </a:r>
            </a:p>
          </p:txBody>
        </p:sp>
        <p:sp>
          <p:nvSpPr>
            <p:cNvPr id="36" name="TextBox 35">
              <a:extLst>
                <a:ext uri="{FF2B5EF4-FFF2-40B4-BE49-F238E27FC236}">
                  <a16:creationId xmlns:a16="http://schemas.microsoft.com/office/drawing/2014/main" id="{D0571F33-B751-4931-BA74-EB31E450769D}"/>
                </a:ext>
              </a:extLst>
            </p:cNvPr>
            <p:cNvSpPr txBox="1"/>
            <p:nvPr/>
          </p:nvSpPr>
          <p:spPr>
            <a:xfrm>
              <a:off x="7806094" y="1237825"/>
              <a:ext cx="1383840" cy="276999"/>
            </a:xfrm>
            <a:prstGeom prst="rect">
              <a:avLst/>
            </a:prstGeom>
            <a:noFill/>
          </p:spPr>
          <p:txBody>
            <a:bodyPr wrap="square" rtlCol="0">
              <a:spAutoFit/>
            </a:bodyPr>
            <a:lstStyle/>
            <a:p>
              <a:r>
                <a:rPr lang="en-GB" sz="1200" b="1">
                  <a:solidFill>
                    <a:schemeClr val="tx2"/>
                  </a:solidFill>
                </a:rPr>
                <a:t>Technical Standard</a:t>
              </a:r>
            </a:p>
          </p:txBody>
        </p:sp>
      </p:grpSp>
      <p:grpSp>
        <p:nvGrpSpPr>
          <p:cNvPr id="43" name="Group 42">
            <a:extLst>
              <a:ext uri="{FF2B5EF4-FFF2-40B4-BE49-F238E27FC236}">
                <a16:creationId xmlns:a16="http://schemas.microsoft.com/office/drawing/2014/main" id="{23679493-D4DD-44C7-BBCC-515BA063326F}"/>
              </a:ext>
            </a:extLst>
          </p:cNvPr>
          <p:cNvGrpSpPr/>
          <p:nvPr/>
        </p:nvGrpSpPr>
        <p:grpSpPr>
          <a:xfrm>
            <a:off x="7407066" y="1155461"/>
            <a:ext cx="2368692" cy="4962224"/>
            <a:chOff x="9876138" y="1233255"/>
            <a:chExt cx="2368692" cy="4962224"/>
          </a:xfrm>
        </p:grpSpPr>
        <p:grpSp>
          <p:nvGrpSpPr>
            <p:cNvPr id="6" name="Group 5">
              <a:extLst>
                <a:ext uri="{FF2B5EF4-FFF2-40B4-BE49-F238E27FC236}">
                  <a16:creationId xmlns:a16="http://schemas.microsoft.com/office/drawing/2014/main" id="{C7741E0F-9E9E-42FF-83D1-4E9AA1F53B19}"/>
                </a:ext>
              </a:extLst>
            </p:cNvPr>
            <p:cNvGrpSpPr/>
            <p:nvPr/>
          </p:nvGrpSpPr>
          <p:grpSpPr>
            <a:xfrm>
              <a:off x="9876139" y="1612009"/>
              <a:ext cx="2044477" cy="4253366"/>
              <a:chOff x="7112594" y="1923847"/>
              <a:chExt cx="3637579" cy="7504556"/>
            </a:xfrm>
          </p:grpSpPr>
          <p:pic>
            <p:nvPicPr>
              <p:cNvPr id="4" name="Picture 3">
                <a:extLst>
                  <a:ext uri="{FF2B5EF4-FFF2-40B4-BE49-F238E27FC236}">
                    <a16:creationId xmlns:a16="http://schemas.microsoft.com/office/drawing/2014/main" id="{40E4D536-93C5-4E82-9D0E-ACA7099C7DB1}"/>
                  </a:ext>
                </a:extLst>
              </p:cNvPr>
              <p:cNvPicPr>
                <a:picLocks noChangeAspect="1"/>
              </p:cNvPicPr>
              <p:nvPr/>
            </p:nvPicPr>
            <p:blipFill>
              <a:blip r:embed="rId10"/>
              <a:stretch>
                <a:fillRect/>
              </a:stretch>
            </p:blipFill>
            <p:spPr>
              <a:xfrm>
                <a:off x="7229138" y="1923847"/>
                <a:ext cx="3521035" cy="456902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a:extLst>
                  <a:ext uri="{FF2B5EF4-FFF2-40B4-BE49-F238E27FC236}">
                    <a16:creationId xmlns:a16="http://schemas.microsoft.com/office/drawing/2014/main" id="{F8F77E44-0570-4626-9413-0AB7502228AF}"/>
                  </a:ext>
                </a:extLst>
              </p:cNvPr>
              <p:cNvSpPr txBox="1"/>
              <p:nvPr/>
            </p:nvSpPr>
            <p:spPr>
              <a:xfrm>
                <a:off x="7112594" y="8939671"/>
                <a:ext cx="1443734" cy="488732"/>
              </a:xfrm>
              <a:prstGeom prst="rect">
                <a:avLst/>
              </a:prstGeom>
              <a:noFill/>
            </p:spPr>
            <p:txBody>
              <a:bodyPr wrap="none" rtlCol="0">
                <a:spAutoFit/>
              </a:bodyPr>
              <a:lstStyle/>
              <a:p>
                <a:r>
                  <a:rPr lang="en-US" sz="1200">
                    <a:hlinkClick r:id="rId11"/>
                  </a:rPr>
                  <a:t>Guide link</a:t>
                </a:r>
                <a:endParaRPr lang="en-US" sz="1200"/>
              </a:p>
            </p:txBody>
          </p:sp>
        </p:grpSp>
        <p:sp>
          <p:nvSpPr>
            <p:cNvPr id="22" name="Rectangle 21">
              <a:extLst>
                <a:ext uri="{FF2B5EF4-FFF2-40B4-BE49-F238E27FC236}">
                  <a16:creationId xmlns:a16="http://schemas.microsoft.com/office/drawing/2014/main" id="{31BA7B82-D154-49E5-844B-4419C7AF481D}"/>
                </a:ext>
              </a:extLst>
            </p:cNvPr>
            <p:cNvSpPr/>
            <p:nvPr/>
          </p:nvSpPr>
          <p:spPr>
            <a:xfrm>
              <a:off x="9876138" y="4309609"/>
              <a:ext cx="2301833" cy="830997"/>
            </a:xfrm>
            <a:prstGeom prst="rect">
              <a:avLst/>
            </a:prstGeom>
          </p:spPr>
          <p:txBody>
            <a:bodyPr wrap="square">
              <a:spAutoFit/>
            </a:bodyPr>
            <a:lstStyle/>
            <a:p>
              <a:r>
                <a:rPr lang="en-US" sz="1200"/>
                <a:t>Design of OSDU canonical schema and data definitions to ensure consistent usage in applications with goal of interoperability</a:t>
              </a:r>
            </a:p>
          </p:txBody>
        </p:sp>
        <p:sp>
          <p:nvSpPr>
            <p:cNvPr id="32" name="TextBox 31">
              <a:extLst>
                <a:ext uri="{FF2B5EF4-FFF2-40B4-BE49-F238E27FC236}">
                  <a16:creationId xmlns:a16="http://schemas.microsoft.com/office/drawing/2014/main" id="{773BCA0D-69F6-452F-B306-569C08E85CEF}"/>
                </a:ext>
              </a:extLst>
            </p:cNvPr>
            <p:cNvSpPr txBox="1"/>
            <p:nvPr/>
          </p:nvSpPr>
          <p:spPr>
            <a:xfrm>
              <a:off x="9876138" y="5856925"/>
              <a:ext cx="2368692" cy="338554"/>
            </a:xfrm>
            <a:prstGeom prst="rect">
              <a:avLst/>
            </a:prstGeom>
            <a:noFill/>
          </p:spPr>
          <p:txBody>
            <a:bodyPr wrap="square">
              <a:spAutoFit/>
            </a:bodyPr>
            <a:lstStyle/>
            <a:p>
              <a:r>
                <a:rPr lang="en-GB" sz="1600"/>
                <a:t>https://bit.ly/3us3TkL</a:t>
              </a:r>
            </a:p>
          </p:txBody>
        </p:sp>
        <p:sp>
          <p:nvSpPr>
            <p:cNvPr id="37" name="TextBox 36">
              <a:extLst>
                <a:ext uri="{FF2B5EF4-FFF2-40B4-BE49-F238E27FC236}">
                  <a16:creationId xmlns:a16="http://schemas.microsoft.com/office/drawing/2014/main" id="{DCBA9F70-668C-49A3-AE1E-5F8F5DABC1AC}"/>
                </a:ext>
              </a:extLst>
            </p:cNvPr>
            <p:cNvSpPr txBox="1"/>
            <p:nvPr/>
          </p:nvSpPr>
          <p:spPr>
            <a:xfrm>
              <a:off x="10171978" y="1233255"/>
              <a:ext cx="1518301" cy="276999"/>
            </a:xfrm>
            <a:prstGeom prst="rect">
              <a:avLst/>
            </a:prstGeom>
            <a:noFill/>
          </p:spPr>
          <p:txBody>
            <a:bodyPr wrap="none" rtlCol="0">
              <a:spAutoFit/>
            </a:bodyPr>
            <a:lstStyle/>
            <a:p>
              <a:r>
                <a:rPr lang="en-GB" sz="1200" b="1">
                  <a:solidFill>
                    <a:schemeClr val="tx2"/>
                  </a:solidFill>
                </a:rPr>
                <a:t>Schema Usage Guide</a:t>
              </a:r>
            </a:p>
          </p:txBody>
        </p:sp>
      </p:grpSp>
      <p:sp>
        <p:nvSpPr>
          <p:cNvPr id="3" name="TextBox 2">
            <a:extLst>
              <a:ext uri="{FF2B5EF4-FFF2-40B4-BE49-F238E27FC236}">
                <a16:creationId xmlns:a16="http://schemas.microsoft.com/office/drawing/2014/main" id="{2555BD16-E75C-4682-AF53-F218136E0481}"/>
              </a:ext>
            </a:extLst>
          </p:cNvPr>
          <p:cNvSpPr txBox="1"/>
          <p:nvPr/>
        </p:nvSpPr>
        <p:spPr>
          <a:xfrm>
            <a:off x="5909213" y="6159098"/>
            <a:ext cx="5297538" cy="369332"/>
          </a:xfrm>
          <a:prstGeom prst="rect">
            <a:avLst/>
          </a:prstGeom>
          <a:noFill/>
        </p:spPr>
        <p:txBody>
          <a:bodyPr wrap="square" rtlCol="0">
            <a:spAutoFit/>
          </a:bodyPr>
          <a:lstStyle/>
          <a:p>
            <a:r>
              <a:rPr lang="en-GB" b="1" i="1" u="sng"/>
              <a:t>Implementation Space Documentation is in Gitlab</a:t>
            </a:r>
          </a:p>
        </p:txBody>
      </p:sp>
      <p:sp>
        <p:nvSpPr>
          <p:cNvPr id="27" name="TextBox 26">
            <a:extLst>
              <a:ext uri="{FF2B5EF4-FFF2-40B4-BE49-F238E27FC236}">
                <a16:creationId xmlns:a16="http://schemas.microsoft.com/office/drawing/2014/main" id="{E3FE5800-F66D-4A1D-96FD-6AED457861F6}"/>
              </a:ext>
            </a:extLst>
          </p:cNvPr>
          <p:cNvSpPr txBox="1"/>
          <p:nvPr/>
        </p:nvSpPr>
        <p:spPr>
          <a:xfrm>
            <a:off x="309300" y="6266820"/>
            <a:ext cx="3042821" cy="261610"/>
          </a:xfrm>
          <a:prstGeom prst="rect">
            <a:avLst/>
          </a:prstGeom>
          <a:noFill/>
        </p:spPr>
        <p:txBody>
          <a:bodyPr wrap="none" rtlCol="0">
            <a:spAutoFit/>
          </a:bodyPr>
          <a:lstStyle/>
          <a:p>
            <a:r>
              <a:rPr lang="en-GB" sz="1100" i="1"/>
              <a:t>NB: Links point to draft copies: published links TBC</a:t>
            </a:r>
          </a:p>
        </p:txBody>
      </p:sp>
    </p:spTree>
    <p:extLst>
      <p:ext uri="{BB962C8B-B14F-4D97-AF65-F5344CB8AC3E}">
        <p14:creationId xmlns:p14="http://schemas.microsoft.com/office/powerpoint/2010/main" val="21930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DF394-43F9-4C05-A1E8-2477BBD12EC4}"/>
              </a:ext>
            </a:extLst>
          </p:cNvPr>
          <p:cNvSpPr>
            <a:spLocks noGrp="1"/>
          </p:cNvSpPr>
          <p:nvPr>
            <p:ph type="title"/>
          </p:nvPr>
        </p:nvSpPr>
        <p:spPr/>
        <p:txBody>
          <a:bodyPr/>
          <a:lstStyle/>
          <a:p>
            <a:r>
              <a:rPr lang="en-GB"/>
              <a:t>Data Governance</a:t>
            </a:r>
          </a:p>
        </p:txBody>
      </p:sp>
      <p:sp>
        <p:nvSpPr>
          <p:cNvPr id="3" name="Content Placeholder 2">
            <a:extLst>
              <a:ext uri="{FF2B5EF4-FFF2-40B4-BE49-F238E27FC236}">
                <a16:creationId xmlns:a16="http://schemas.microsoft.com/office/drawing/2014/main" id="{0809E677-66E6-44F1-8016-D7695267682F}"/>
              </a:ext>
            </a:extLst>
          </p:cNvPr>
          <p:cNvSpPr>
            <a:spLocks noGrp="1"/>
          </p:cNvSpPr>
          <p:nvPr>
            <p:ph idx="1"/>
          </p:nvPr>
        </p:nvSpPr>
        <p:spPr/>
        <p:txBody>
          <a:bodyPr/>
          <a:lstStyle/>
          <a:p>
            <a:r>
              <a:rPr lang="en-GB"/>
              <a:t>Schema focused on community-driven “Well Known Schema” for data discovery </a:t>
            </a:r>
          </a:p>
          <a:p>
            <a:pPr lvl="1"/>
            <a:r>
              <a:rPr lang="en-GB"/>
              <a:t>Can be extended and customised</a:t>
            </a:r>
          </a:p>
          <a:p>
            <a:r>
              <a:rPr lang="en-GB"/>
              <a:t>Data is immutable within the system</a:t>
            </a:r>
          </a:p>
        </p:txBody>
      </p:sp>
      <p:sp>
        <p:nvSpPr>
          <p:cNvPr id="4" name="Slide Number Placeholder 3">
            <a:extLst>
              <a:ext uri="{FF2B5EF4-FFF2-40B4-BE49-F238E27FC236}">
                <a16:creationId xmlns:a16="http://schemas.microsoft.com/office/drawing/2014/main" id="{047D9E9A-6D8A-4DA8-8829-41A54E26021B}"/>
              </a:ext>
            </a:extLst>
          </p:cNvPr>
          <p:cNvSpPr>
            <a:spLocks noGrp="1"/>
          </p:cNvSpPr>
          <p:nvPr>
            <p:ph type="sldNum" sz="quarter" idx="12"/>
          </p:nvPr>
        </p:nvSpPr>
        <p:spPr/>
        <p:txBody>
          <a:bodyPr/>
          <a:lstStyle/>
          <a:p>
            <a:fld id="{E47BC618-24A3-4969-A553-87364AA6DABE}" type="slidenum">
              <a:rPr lang="en-US" smtClean="0"/>
              <a:t>30</a:t>
            </a:fld>
            <a:endParaRPr lang="en-US"/>
          </a:p>
        </p:txBody>
      </p:sp>
    </p:spTree>
    <p:extLst>
      <p:ext uri="{BB962C8B-B14F-4D97-AF65-F5344CB8AC3E}">
        <p14:creationId xmlns:p14="http://schemas.microsoft.com/office/powerpoint/2010/main" val="690946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6657-FCCD-4C77-9383-097AFF80FB03}"/>
              </a:ext>
            </a:extLst>
          </p:cNvPr>
          <p:cNvSpPr>
            <a:spLocks noGrp="1"/>
          </p:cNvSpPr>
          <p:nvPr>
            <p:ph type="title"/>
          </p:nvPr>
        </p:nvSpPr>
        <p:spPr/>
        <p:txBody>
          <a:bodyPr/>
          <a:lstStyle/>
          <a:p>
            <a:r>
              <a:rPr lang="en-GB"/>
              <a:t>Data</a:t>
            </a:r>
          </a:p>
        </p:txBody>
      </p:sp>
      <p:sp>
        <p:nvSpPr>
          <p:cNvPr id="3" name="Content Placeholder 2">
            <a:extLst>
              <a:ext uri="{FF2B5EF4-FFF2-40B4-BE49-F238E27FC236}">
                <a16:creationId xmlns:a16="http://schemas.microsoft.com/office/drawing/2014/main" id="{7D0CE20A-799F-4803-B1C2-81903F182593}"/>
              </a:ext>
            </a:extLst>
          </p:cNvPr>
          <p:cNvSpPr>
            <a:spLocks noGrp="1"/>
          </p:cNvSpPr>
          <p:nvPr>
            <p:ph idx="1"/>
          </p:nvPr>
        </p:nvSpPr>
        <p:spPr/>
        <p:txBody>
          <a:bodyPr>
            <a:normAutofit fontScale="92500" lnSpcReduction="10000"/>
          </a:bodyPr>
          <a:lstStyle/>
          <a:p>
            <a:r>
              <a:rPr lang="en-GB"/>
              <a:t>Any (document) data can be added to the system (Data lake/object store pattern)</a:t>
            </a:r>
          </a:p>
          <a:p>
            <a:r>
              <a:rPr lang="en-GB"/>
              <a:t>Master data is just data</a:t>
            </a:r>
          </a:p>
          <a:p>
            <a:endParaRPr lang="en-GB"/>
          </a:p>
          <a:p>
            <a:r>
              <a:rPr lang="en-GB"/>
              <a:t>Strongly typed, more opinionated data models and access through other interfaces and components in the platform…</a:t>
            </a:r>
          </a:p>
          <a:p>
            <a:endParaRPr lang="en-GB"/>
          </a:p>
          <a:p>
            <a:r>
              <a:rPr lang="en-GB"/>
              <a:t>External Data Services (EDS) enable external data to be catalogued and used by the platform</a:t>
            </a:r>
          </a:p>
        </p:txBody>
      </p:sp>
      <p:sp>
        <p:nvSpPr>
          <p:cNvPr id="4" name="Slide Number Placeholder 3">
            <a:extLst>
              <a:ext uri="{FF2B5EF4-FFF2-40B4-BE49-F238E27FC236}">
                <a16:creationId xmlns:a16="http://schemas.microsoft.com/office/drawing/2014/main" id="{D6394868-9C73-4403-89A2-34F62088BB48}"/>
              </a:ext>
            </a:extLst>
          </p:cNvPr>
          <p:cNvSpPr>
            <a:spLocks noGrp="1"/>
          </p:cNvSpPr>
          <p:nvPr>
            <p:ph type="sldNum" sz="quarter" idx="12"/>
          </p:nvPr>
        </p:nvSpPr>
        <p:spPr/>
        <p:txBody>
          <a:bodyPr/>
          <a:lstStyle/>
          <a:p>
            <a:fld id="{E47BC618-24A3-4969-A553-87364AA6DABE}" type="slidenum">
              <a:rPr lang="en-US" smtClean="0"/>
              <a:t>31</a:t>
            </a:fld>
            <a:endParaRPr lang="en-US"/>
          </a:p>
        </p:txBody>
      </p:sp>
    </p:spTree>
    <p:extLst>
      <p:ext uri="{BB962C8B-B14F-4D97-AF65-F5344CB8AC3E}">
        <p14:creationId xmlns:p14="http://schemas.microsoft.com/office/powerpoint/2010/main" val="1197446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398E-C4EC-41E3-B02D-AAC1C4FD3D5F}"/>
              </a:ext>
            </a:extLst>
          </p:cNvPr>
          <p:cNvSpPr>
            <a:spLocks noGrp="1"/>
          </p:cNvSpPr>
          <p:nvPr>
            <p:ph type="title"/>
          </p:nvPr>
        </p:nvSpPr>
        <p:spPr/>
        <p:txBody>
          <a:bodyPr>
            <a:normAutofit/>
          </a:bodyPr>
          <a:lstStyle/>
          <a:p>
            <a:r>
              <a:rPr lang="en-US" dirty="0"/>
              <a:t>Overview of schemas</a:t>
            </a:r>
          </a:p>
        </p:txBody>
      </p:sp>
      <p:sp>
        <p:nvSpPr>
          <p:cNvPr id="3" name="Content Placeholder 2">
            <a:extLst>
              <a:ext uri="{FF2B5EF4-FFF2-40B4-BE49-F238E27FC236}">
                <a16:creationId xmlns:a16="http://schemas.microsoft.com/office/drawing/2014/main" id="{0C3DAB84-8CB0-4CB8-A024-F29E82A937E5}"/>
              </a:ext>
            </a:extLst>
          </p:cNvPr>
          <p:cNvSpPr>
            <a:spLocks noGrp="1"/>
          </p:cNvSpPr>
          <p:nvPr>
            <p:ph idx="1"/>
          </p:nvPr>
        </p:nvSpPr>
        <p:spPr>
          <a:xfrm>
            <a:off x="609600" y="1311215"/>
            <a:ext cx="10972800" cy="4814949"/>
          </a:xfrm>
        </p:spPr>
        <p:txBody>
          <a:bodyPr>
            <a:noAutofit/>
          </a:bodyPr>
          <a:lstStyle/>
          <a:p>
            <a:pPr marL="0" indent="0">
              <a:buNone/>
            </a:pPr>
            <a:r>
              <a:rPr lang="en-US" sz="2000" dirty="0">
                <a:hlinkClick r:id="rId3"/>
              </a:rPr>
              <a:t>https://gitlab.opengroup.org/osdu/subcommittees/data-def/work-products/schema/-/tree/master</a:t>
            </a:r>
            <a:r>
              <a:rPr lang="en-US" sz="2000" dirty="0"/>
              <a:t> </a:t>
            </a:r>
          </a:p>
          <a:p>
            <a:r>
              <a:rPr lang="en-US" sz="2400" dirty="0"/>
              <a:t>reference-data​</a:t>
            </a:r>
          </a:p>
          <a:p>
            <a:pPr marL="609585" lvl="1" indent="0">
              <a:buNone/>
            </a:pPr>
            <a:r>
              <a:rPr lang="en-US" sz="2400" dirty="0"/>
              <a:t>    Each type defines a ‘Catalog’ of values.</a:t>
            </a:r>
          </a:p>
          <a:p>
            <a:r>
              <a:rPr lang="en-US" sz="2400" dirty="0"/>
              <a:t>master-data</a:t>
            </a:r>
          </a:p>
          <a:p>
            <a:pPr marL="0" indent="0">
              <a:buNone/>
            </a:pPr>
            <a:r>
              <a:rPr lang="en-US" sz="2400" dirty="0"/>
              <a:t>		Well, Wellbore</a:t>
            </a:r>
          </a:p>
          <a:p>
            <a:pPr marL="0" indent="0">
              <a:buNone/>
            </a:pPr>
            <a:r>
              <a:rPr lang="en-US" sz="2400" dirty="0"/>
              <a:t>		Project, Survey, Agreement</a:t>
            </a:r>
          </a:p>
          <a:p>
            <a:r>
              <a:rPr lang="en-US" sz="2400" dirty="0"/>
              <a:t>work-product-component​</a:t>
            </a:r>
          </a:p>
          <a:p>
            <a:pPr marL="0" indent="0">
              <a:buNone/>
            </a:pPr>
            <a:r>
              <a:rPr lang="en-US" sz="2400" dirty="0"/>
              <a:t>		measurements</a:t>
            </a:r>
          </a:p>
          <a:p>
            <a:pPr marL="0" indent="0">
              <a:buNone/>
            </a:pPr>
            <a:r>
              <a:rPr lang="en-US" sz="2400" dirty="0"/>
              <a:t>		observations</a:t>
            </a:r>
          </a:p>
          <a:p>
            <a:r>
              <a:rPr lang="en-US" sz="2400" dirty="0"/>
              <a:t>dataset​(</a:t>
            </a:r>
            <a:r>
              <a:rPr lang="en-US" sz="1800" dirty="0">
                <a:hlinkClick r:id="rId4"/>
              </a:rPr>
              <a:t>https://community.opengroup.org/osdu/data/data-definitions/-/tree/master/E-R</a:t>
            </a:r>
            <a:r>
              <a:rPr lang="en-US" sz="2400" dirty="0"/>
              <a:t>)</a:t>
            </a:r>
          </a:p>
          <a:p>
            <a:pPr marL="533386" lvl="1" indent="0">
              <a:buNone/>
            </a:pPr>
            <a:r>
              <a:rPr lang="en-US" sz="1867" dirty="0"/>
              <a:t>  	File​</a:t>
            </a:r>
          </a:p>
          <a:p>
            <a:pPr marL="533386" lvl="1" indent="0">
              <a:buNone/>
            </a:pPr>
            <a:r>
              <a:rPr lang="en-US" sz="1867" dirty="0"/>
              <a:t>   	</a:t>
            </a:r>
            <a:r>
              <a:rPr lang="en-US" sz="1867" dirty="0" err="1"/>
              <a:t>FileCollection</a:t>
            </a:r>
            <a:endParaRPr lang="en-US" sz="1867" dirty="0"/>
          </a:p>
          <a:p>
            <a:pPr marL="0" indent="0">
              <a:buNone/>
            </a:pPr>
            <a:endParaRPr lang="en-US" sz="2400" dirty="0"/>
          </a:p>
        </p:txBody>
      </p:sp>
      <p:sp>
        <p:nvSpPr>
          <p:cNvPr id="4" name="Slide Number Placeholder 3">
            <a:extLst>
              <a:ext uri="{FF2B5EF4-FFF2-40B4-BE49-F238E27FC236}">
                <a16:creationId xmlns:a16="http://schemas.microsoft.com/office/drawing/2014/main" id="{8D774B4E-146F-4C34-9531-127DE1E28E6C}"/>
              </a:ext>
            </a:extLst>
          </p:cNvPr>
          <p:cNvSpPr>
            <a:spLocks noGrp="1"/>
          </p:cNvSpPr>
          <p:nvPr>
            <p:ph type="sldNum" sz="quarter" idx="12"/>
          </p:nvPr>
        </p:nvSpPr>
        <p:spPr/>
        <p:txBody>
          <a:bodyPr/>
          <a:lstStyle/>
          <a:p>
            <a:fld id="{2FEB81B2-2AA1-4AF4-A66A-0751F51A3799}" type="slidenum">
              <a:rPr lang="en-US" smtClean="0"/>
              <a:t>32</a:t>
            </a:fld>
            <a:endParaRPr lang="en-US"/>
          </a:p>
        </p:txBody>
      </p:sp>
    </p:spTree>
    <p:extLst>
      <p:ext uri="{BB962C8B-B14F-4D97-AF65-F5344CB8AC3E}">
        <p14:creationId xmlns:p14="http://schemas.microsoft.com/office/powerpoint/2010/main" val="1258328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6657-FCCD-4C77-9383-097AFF80FB03}"/>
              </a:ext>
            </a:extLst>
          </p:cNvPr>
          <p:cNvSpPr>
            <a:spLocks noGrp="1"/>
          </p:cNvSpPr>
          <p:nvPr>
            <p:ph type="title"/>
          </p:nvPr>
        </p:nvSpPr>
        <p:spPr/>
        <p:txBody>
          <a:bodyPr/>
          <a:lstStyle/>
          <a:p>
            <a:r>
              <a:rPr lang="en-GB"/>
              <a:t>Search</a:t>
            </a:r>
          </a:p>
        </p:txBody>
      </p:sp>
      <p:sp>
        <p:nvSpPr>
          <p:cNvPr id="3" name="Content Placeholder 2">
            <a:extLst>
              <a:ext uri="{FF2B5EF4-FFF2-40B4-BE49-F238E27FC236}">
                <a16:creationId xmlns:a16="http://schemas.microsoft.com/office/drawing/2014/main" id="{7D0CE20A-799F-4803-B1C2-81903F182593}"/>
              </a:ext>
            </a:extLst>
          </p:cNvPr>
          <p:cNvSpPr>
            <a:spLocks noGrp="1"/>
          </p:cNvSpPr>
          <p:nvPr>
            <p:ph idx="1"/>
          </p:nvPr>
        </p:nvSpPr>
        <p:spPr/>
        <p:txBody>
          <a:bodyPr>
            <a:normAutofit/>
          </a:bodyPr>
          <a:lstStyle/>
          <a:p>
            <a:r>
              <a:rPr lang="en-GB"/>
              <a:t>Platform Search</a:t>
            </a:r>
          </a:p>
          <a:p>
            <a:pPr lvl="1"/>
            <a:r>
              <a:rPr lang="en-GB"/>
              <a:t>The platform search service allows data to be discovered across the platform</a:t>
            </a:r>
          </a:p>
          <a:p>
            <a:pPr lvl="1"/>
            <a:r>
              <a:rPr lang="en-GB"/>
              <a:t>Indexer Service and Schema</a:t>
            </a:r>
          </a:p>
          <a:p>
            <a:pPr lvl="1"/>
            <a:r>
              <a:rPr lang="en-GB"/>
              <a:t>Uses </a:t>
            </a:r>
            <a:r>
              <a:rPr lang="en-GB" err="1"/>
              <a:t>ElasticSearch</a:t>
            </a:r>
            <a:endParaRPr lang="en-GB"/>
          </a:p>
          <a:p>
            <a:endParaRPr lang="en-GB"/>
          </a:p>
          <a:p>
            <a:r>
              <a:rPr lang="en-GB"/>
              <a:t>DDMS Deep Search</a:t>
            </a:r>
          </a:p>
        </p:txBody>
      </p:sp>
      <p:sp>
        <p:nvSpPr>
          <p:cNvPr id="4" name="Slide Number Placeholder 3">
            <a:extLst>
              <a:ext uri="{FF2B5EF4-FFF2-40B4-BE49-F238E27FC236}">
                <a16:creationId xmlns:a16="http://schemas.microsoft.com/office/drawing/2014/main" id="{D6394868-9C73-4403-89A2-34F62088BB48}"/>
              </a:ext>
            </a:extLst>
          </p:cNvPr>
          <p:cNvSpPr>
            <a:spLocks noGrp="1"/>
          </p:cNvSpPr>
          <p:nvPr>
            <p:ph type="sldNum" sz="quarter" idx="12"/>
          </p:nvPr>
        </p:nvSpPr>
        <p:spPr/>
        <p:txBody>
          <a:bodyPr/>
          <a:lstStyle/>
          <a:p>
            <a:fld id="{E47BC618-24A3-4969-A553-87364AA6DABE}" type="slidenum">
              <a:rPr lang="en-US" smtClean="0"/>
              <a:t>33</a:t>
            </a:fld>
            <a:endParaRPr lang="en-US"/>
          </a:p>
        </p:txBody>
      </p:sp>
    </p:spTree>
    <p:extLst>
      <p:ext uri="{BB962C8B-B14F-4D97-AF65-F5344CB8AC3E}">
        <p14:creationId xmlns:p14="http://schemas.microsoft.com/office/powerpoint/2010/main" val="1385980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6657-FCCD-4C77-9383-097AFF80FB03}"/>
              </a:ext>
            </a:extLst>
          </p:cNvPr>
          <p:cNvSpPr>
            <a:spLocks noGrp="1"/>
          </p:cNvSpPr>
          <p:nvPr>
            <p:ph type="title"/>
          </p:nvPr>
        </p:nvSpPr>
        <p:spPr/>
        <p:txBody>
          <a:bodyPr/>
          <a:lstStyle/>
          <a:p>
            <a:r>
              <a:rPr lang="en-GB"/>
              <a:t>Ingestion and Workflow</a:t>
            </a:r>
          </a:p>
        </p:txBody>
      </p:sp>
      <p:sp>
        <p:nvSpPr>
          <p:cNvPr id="3" name="Content Placeholder 2">
            <a:extLst>
              <a:ext uri="{FF2B5EF4-FFF2-40B4-BE49-F238E27FC236}">
                <a16:creationId xmlns:a16="http://schemas.microsoft.com/office/drawing/2014/main" id="{7D0CE20A-799F-4803-B1C2-81903F182593}"/>
              </a:ext>
            </a:extLst>
          </p:cNvPr>
          <p:cNvSpPr>
            <a:spLocks noGrp="1"/>
          </p:cNvSpPr>
          <p:nvPr>
            <p:ph idx="1"/>
          </p:nvPr>
        </p:nvSpPr>
        <p:spPr/>
        <p:txBody>
          <a:bodyPr>
            <a:normAutofit/>
          </a:bodyPr>
          <a:lstStyle/>
          <a:p>
            <a:r>
              <a:rPr lang="en-GB"/>
              <a:t>Ingestion of data into the platform through Ingestion Service(s) which ensure data is correctly catalogued and indexed</a:t>
            </a:r>
          </a:p>
          <a:p>
            <a:endParaRPr lang="en-GB"/>
          </a:p>
          <a:p>
            <a:r>
              <a:rPr lang="en-GB"/>
              <a:t>Workflow service allows data to be transformed, conformed and enriched within the platform  </a:t>
            </a:r>
          </a:p>
          <a:p>
            <a:pPr lvl="1"/>
            <a:r>
              <a:rPr lang="en-GB"/>
              <a:t>Common capability which can be reused across the platform</a:t>
            </a:r>
          </a:p>
        </p:txBody>
      </p:sp>
      <p:sp>
        <p:nvSpPr>
          <p:cNvPr id="4" name="Slide Number Placeholder 3">
            <a:extLst>
              <a:ext uri="{FF2B5EF4-FFF2-40B4-BE49-F238E27FC236}">
                <a16:creationId xmlns:a16="http://schemas.microsoft.com/office/drawing/2014/main" id="{D6394868-9C73-4403-89A2-34F62088BB48}"/>
              </a:ext>
            </a:extLst>
          </p:cNvPr>
          <p:cNvSpPr>
            <a:spLocks noGrp="1"/>
          </p:cNvSpPr>
          <p:nvPr>
            <p:ph type="sldNum" sz="quarter" idx="12"/>
          </p:nvPr>
        </p:nvSpPr>
        <p:spPr/>
        <p:txBody>
          <a:bodyPr/>
          <a:lstStyle/>
          <a:p>
            <a:fld id="{E47BC618-24A3-4969-A553-87364AA6DABE}" type="slidenum">
              <a:rPr lang="en-US" smtClean="0"/>
              <a:t>34</a:t>
            </a:fld>
            <a:endParaRPr lang="en-US"/>
          </a:p>
        </p:txBody>
      </p:sp>
    </p:spTree>
    <p:extLst>
      <p:ext uri="{BB962C8B-B14F-4D97-AF65-F5344CB8AC3E}">
        <p14:creationId xmlns:p14="http://schemas.microsoft.com/office/powerpoint/2010/main" val="3092765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7BE93-80EB-AE4D-80BA-AE90061BBE57}"/>
              </a:ext>
            </a:extLst>
          </p:cNvPr>
          <p:cNvSpPr>
            <a:spLocks noGrp="1"/>
          </p:cNvSpPr>
          <p:nvPr>
            <p:ph type="title"/>
          </p:nvPr>
        </p:nvSpPr>
        <p:spPr/>
        <p:txBody>
          <a:bodyPr/>
          <a:lstStyle/>
          <a:p>
            <a:r>
              <a:rPr lang="en-US" dirty="0"/>
              <a:t>Pulling Data Into Other Components  </a:t>
            </a:r>
          </a:p>
        </p:txBody>
      </p:sp>
      <p:sp>
        <p:nvSpPr>
          <p:cNvPr id="3" name="Content Placeholder 2">
            <a:extLst>
              <a:ext uri="{FF2B5EF4-FFF2-40B4-BE49-F238E27FC236}">
                <a16:creationId xmlns:a16="http://schemas.microsoft.com/office/drawing/2014/main" id="{995B6214-451D-5F4D-8B73-08973B7AC958}"/>
              </a:ext>
            </a:extLst>
          </p:cNvPr>
          <p:cNvSpPr>
            <a:spLocks noGrp="1"/>
          </p:cNvSpPr>
          <p:nvPr>
            <p:ph idx="1"/>
          </p:nvPr>
        </p:nvSpPr>
        <p:spPr>
          <a:xfrm>
            <a:off x="569089" y="2439629"/>
            <a:ext cx="4732116" cy="4829536"/>
          </a:xfrm>
        </p:spPr>
        <p:txBody>
          <a:bodyPr/>
          <a:lstStyle/>
          <a:p>
            <a:r>
              <a:rPr lang="en-US" b="1"/>
              <a:t>Pull</a:t>
            </a:r>
            <a:r>
              <a:rPr lang="en-US"/>
              <a:t> (pub/sub using Notification Service)</a:t>
            </a:r>
          </a:p>
        </p:txBody>
      </p:sp>
      <p:sp>
        <p:nvSpPr>
          <p:cNvPr id="4" name="Slide Number Placeholder 3">
            <a:extLst>
              <a:ext uri="{FF2B5EF4-FFF2-40B4-BE49-F238E27FC236}">
                <a16:creationId xmlns:a16="http://schemas.microsoft.com/office/drawing/2014/main" id="{0F8BDC35-F199-314B-873F-E2228A3791DE}"/>
              </a:ext>
            </a:extLst>
          </p:cNvPr>
          <p:cNvSpPr>
            <a:spLocks noGrp="1"/>
          </p:cNvSpPr>
          <p:nvPr>
            <p:ph type="sldNum" sz="quarter" idx="12"/>
          </p:nvPr>
        </p:nvSpPr>
        <p:spPr/>
        <p:txBody>
          <a:bodyPr/>
          <a:lstStyle/>
          <a:p>
            <a:fld id="{2FEB81B2-2AA1-4AF4-A66A-0751F51A3799}" type="slidenum">
              <a:rPr lang="en-US" smtClean="0"/>
              <a:t>35</a:t>
            </a:fld>
            <a:endParaRPr lang="en-US"/>
          </a:p>
        </p:txBody>
      </p:sp>
      <p:sp>
        <p:nvSpPr>
          <p:cNvPr id="12" name="TextBox 11">
            <a:extLst>
              <a:ext uri="{FF2B5EF4-FFF2-40B4-BE49-F238E27FC236}">
                <a16:creationId xmlns:a16="http://schemas.microsoft.com/office/drawing/2014/main" id="{908483A5-A199-4CD1-8670-F72FEF861F31}"/>
              </a:ext>
            </a:extLst>
          </p:cNvPr>
          <p:cNvSpPr txBox="1"/>
          <p:nvPr/>
        </p:nvSpPr>
        <p:spPr>
          <a:xfrm>
            <a:off x="572944" y="1595344"/>
            <a:ext cx="8300977" cy="584775"/>
          </a:xfrm>
          <a:prstGeom prst="rect">
            <a:avLst/>
          </a:prstGeom>
          <a:noFill/>
        </p:spPr>
        <p:txBody>
          <a:bodyPr wrap="square">
            <a:spAutoFit/>
          </a:bodyPr>
          <a:lstStyle/>
          <a:p>
            <a:pPr marL="457189" marR="0" lvl="0" indent="-457189" algn="l" defTabSz="609585" rtl="0" eaLnBrk="1" fontAlgn="auto" latinLnBrk="0" hangingPunct="1">
              <a:lnSpc>
                <a:spcPct val="100000"/>
              </a:lnSpc>
              <a:spcBef>
                <a:spcPct val="20000"/>
              </a:spcBef>
              <a:spcAft>
                <a:spcPts val="0"/>
              </a:spcAft>
              <a:buClr>
                <a:srgbClr val="00667F"/>
              </a:buClr>
              <a:buSzTx/>
              <a:buFont typeface="Arial" panose="020B0604020202020204" pitchFamily="34" charset="0"/>
              <a:buChar char="»"/>
              <a:tabLst/>
              <a:defRPr/>
            </a:pPr>
            <a:r>
              <a:rPr kumimoji="0" lang="en-US" sz="3200" b="1" i="0" u="none" strike="noStrike" kern="1200" cap="none" spc="0" normalizeH="0" baseline="0" noProof="0">
                <a:ln>
                  <a:noFill/>
                </a:ln>
                <a:solidFill>
                  <a:srgbClr val="465052"/>
                </a:solidFill>
                <a:effectLst/>
                <a:uLnTx/>
                <a:uFillTx/>
                <a:latin typeface="Arial" panose="020B0604020202020204" pitchFamily="34" charset="0"/>
                <a:ea typeface="+mn-ea"/>
                <a:cs typeface="Arial" panose="020B0604020202020204" pitchFamily="34" charset="0"/>
              </a:rPr>
              <a:t>Push</a:t>
            </a:r>
            <a:r>
              <a:rPr kumimoji="0" lang="en-US" sz="3200" b="0" i="0" u="none" strike="noStrike" kern="1200" cap="none" spc="0" normalizeH="0" baseline="0" noProof="0">
                <a:ln>
                  <a:noFill/>
                </a:ln>
                <a:solidFill>
                  <a:srgbClr val="465052"/>
                </a:solidFill>
                <a:effectLst/>
                <a:uLnTx/>
                <a:uFillTx/>
                <a:latin typeface="Arial" panose="020B0604020202020204" pitchFamily="34" charset="0"/>
                <a:ea typeface="+mn-ea"/>
                <a:cs typeface="Arial" panose="020B0604020202020204" pitchFamily="34" charset="0"/>
              </a:rPr>
              <a:t> (using Workflow Service)</a:t>
            </a:r>
          </a:p>
        </p:txBody>
      </p:sp>
    </p:spTree>
    <p:extLst>
      <p:ext uri="{BB962C8B-B14F-4D97-AF65-F5344CB8AC3E}">
        <p14:creationId xmlns:p14="http://schemas.microsoft.com/office/powerpoint/2010/main" val="1065388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99E5-3328-4FA2-BDF7-A173E8D5EB0C}"/>
              </a:ext>
            </a:extLst>
          </p:cNvPr>
          <p:cNvSpPr>
            <a:spLocks noGrp="1"/>
          </p:cNvSpPr>
          <p:nvPr>
            <p:ph type="title"/>
          </p:nvPr>
        </p:nvSpPr>
        <p:spPr/>
        <p:txBody>
          <a:bodyPr/>
          <a:lstStyle/>
          <a:p>
            <a:r>
              <a:rPr lang="en-US"/>
              <a:t>Helper Service</a:t>
            </a:r>
          </a:p>
        </p:txBody>
      </p:sp>
      <p:sp>
        <p:nvSpPr>
          <p:cNvPr id="3" name="Content Placeholder 2">
            <a:extLst>
              <a:ext uri="{FF2B5EF4-FFF2-40B4-BE49-F238E27FC236}">
                <a16:creationId xmlns:a16="http://schemas.microsoft.com/office/drawing/2014/main" id="{5235F3E9-8B7A-4619-9B46-26E0B8E4DD46}"/>
              </a:ext>
            </a:extLst>
          </p:cNvPr>
          <p:cNvSpPr>
            <a:spLocks noGrp="1"/>
          </p:cNvSpPr>
          <p:nvPr>
            <p:ph idx="1"/>
          </p:nvPr>
        </p:nvSpPr>
        <p:spPr/>
        <p:txBody>
          <a:bodyPr/>
          <a:lstStyle/>
          <a:p>
            <a:r>
              <a:rPr lang="en-US">
                <a:hlinkClick r:id="rId2" action="ppaction://hlinkfile"/>
              </a:rPr>
              <a:t>CRS Converter</a:t>
            </a:r>
            <a:r>
              <a:rPr lang="en-US"/>
              <a:t> </a:t>
            </a:r>
          </a:p>
          <a:p>
            <a:pPr marL="0" indent="0">
              <a:buNone/>
            </a:pPr>
            <a:r>
              <a:rPr lang="en-US"/>
              <a:t>     </a:t>
            </a:r>
            <a:r>
              <a:rPr lang="en-US" sz="2800"/>
              <a:t>convert/transform a list of points between two defined CRSs</a:t>
            </a:r>
          </a:p>
          <a:p>
            <a:r>
              <a:rPr lang="en-US">
                <a:hlinkClick r:id="rId3" action="ppaction://hlinkfile"/>
              </a:rPr>
              <a:t>Trajectory Converter</a:t>
            </a:r>
            <a:endParaRPr lang="en-US"/>
          </a:p>
          <a:p>
            <a:pPr marL="0" indent="0">
              <a:buNone/>
            </a:pPr>
            <a:r>
              <a:rPr lang="en-US"/>
              <a:t>	</a:t>
            </a:r>
            <a:r>
              <a:rPr lang="en-US" sz="2800"/>
              <a:t>trajectory computation and spatially correct placement</a:t>
            </a:r>
          </a:p>
          <a:p>
            <a:r>
              <a:rPr lang="en-US">
                <a:hlinkClick r:id="rId4" action="ppaction://hlinkfile"/>
              </a:rPr>
              <a:t>Point Converter</a:t>
            </a:r>
            <a:r>
              <a:rPr lang="en-US"/>
              <a:t> </a:t>
            </a:r>
          </a:p>
          <a:p>
            <a:pPr marL="0" indent="0">
              <a:buNone/>
            </a:pPr>
            <a:r>
              <a:rPr lang="en-US"/>
              <a:t>    </a:t>
            </a:r>
            <a:r>
              <a:rPr lang="en-US" sz="2800"/>
              <a:t> array handling 'utility'</a:t>
            </a:r>
          </a:p>
          <a:p>
            <a:endParaRPr lang="en-US"/>
          </a:p>
        </p:txBody>
      </p:sp>
      <p:sp>
        <p:nvSpPr>
          <p:cNvPr id="4" name="Slide Number Placeholder 3">
            <a:extLst>
              <a:ext uri="{FF2B5EF4-FFF2-40B4-BE49-F238E27FC236}">
                <a16:creationId xmlns:a16="http://schemas.microsoft.com/office/drawing/2014/main" id="{DB915098-43D3-441A-97AF-CBE51CE1A90C}"/>
              </a:ext>
            </a:extLst>
          </p:cNvPr>
          <p:cNvSpPr>
            <a:spLocks noGrp="1"/>
          </p:cNvSpPr>
          <p:nvPr>
            <p:ph type="sldNum" sz="quarter" idx="12"/>
          </p:nvPr>
        </p:nvSpPr>
        <p:spPr/>
        <p:txBody>
          <a:bodyPr/>
          <a:lstStyle/>
          <a:p>
            <a:fld id="{2FEB81B2-2AA1-4AF4-A66A-0751F51A3799}" type="slidenum">
              <a:rPr lang="en-US" smtClean="0"/>
              <a:t>36</a:t>
            </a:fld>
            <a:endParaRPr lang="en-US"/>
          </a:p>
        </p:txBody>
      </p:sp>
    </p:spTree>
    <p:extLst>
      <p:ext uri="{BB962C8B-B14F-4D97-AF65-F5344CB8AC3E}">
        <p14:creationId xmlns:p14="http://schemas.microsoft.com/office/powerpoint/2010/main" val="1890840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352640-5590-4CC0-9C83-A38519A37D43}"/>
              </a:ext>
            </a:extLst>
          </p:cNvPr>
          <p:cNvSpPr>
            <a:spLocks noGrp="1"/>
          </p:cNvSpPr>
          <p:nvPr>
            <p:ph type="title"/>
          </p:nvPr>
        </p:nvSpPr>
        <p:spPr/>
        <p:txBody>
          <a:bodyPr/>
          <a:lstStyle/>
          <a:p>
            <a:r>
              <a:rPr lang="en-US"/>
              <a:t>OSDU Domain Data </a:t>
            </a:r>
            <a:r>
              <a:rPr lang="en-US" err="1"/>
              <a:t>Mgmt</a:t>
            </a:r>
            <a:r>
              <a:rPr lang="en-US"/>
              <a:t> Services - Context</a:t>
            </a:r>
          </a:p>
        </p:txBody>
      </p:sp>
      <p:pic>
        <p:nvPicPr>
          <p:cNvPr id="4" name="Picture 3" descr="Graphical user interface&#10;&#10;Description automatically generated">
            <a:extLst>
              <a:ext uri="{FF2B5EF4-FFF2-40B4-BE49-F238E27FC236}">
                <a16:creationId xmlns:a16="http://schemas.microsoft.com/office/drawing/2014/main" id="{BFDB6EE2-65BD-6241-9428-E2F71FB1C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607" y="1110746"/>
            <a:ext cx="9530072" cy="5747254"/>
          </a:xfrm>
          <a:prstGeom prst="rect">
            <a:avLst/>
          </a:prstGeom>
        </p:spPr>
      </p:pic>
      <p:sp>
        <p:nvSpPr>
          <p:cNvPr id="2" name="Oval 1">
            <a:extLst>
              <a:ext uri="{FF2B5EF4-FFF2-40B4-BE49-F238E27FC236}">
                <a16:creationId xmlns:a16="http://schemas.microsoft.com/office/drawing/2014/main" id="{2A8D4DC2-9EB3-2D47-B61B-5D734E52C048}"/>
              </a:ext>
            </a:extLst>
          </p:cNvPr>
          <p:cNvSpPr/>
          <p:nvPr/>
        </p:nvSpPr>
        <p:spPr>
          <a:xfrm>
            <a:off x="3946357" y="483187"/>
            <a:ext cx="3785938" cy="6495129"/>
          </a:xfrm>
          <a:prstGeom prst="ellipse">
            <a:avLst/>
          </a:prstGeom>
          <a:noFill/>
          <a:ln w="28575">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5817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CDA0AF-1DC0-2B48-9291-08786AE496D5}"/>
              </a:ext>
            </a:extLst>
          </p:cNvPr>
          <p:cNvSpPr>
            <a:spLocks noGrp="1"/>
          </p:cNvSpPr>
          <p:nvPr>
            <p:ph type="sldNum" sz="quarter" idx="12"/>
          </p:nvPr>
        </p:nvSpPr>
        <p:spPr/>
        <p:txBody>
          <a:bodyPr/>
          <a:lstStyle/>
          <a:p>
            <a:fld id="{E47BC618-24A3-4969-A553-87364AA6DABE}" type="slidenum">
              <a:rPr lang="en-US" smtClean="0"/>
              <a:t>38</a:t>
            </a:fld>
            <a:endParaRPr lang="en-US"/>
          </a:p>
        </p:txBody>
      </p:sp>
      <p:pic>
        <p:nvPicPr>
          <p:cNvPr id="8" name="Picture 7" descr="Graphical user interface&#10;&#10;Description automatically generated">
            <a:extLst>
              <a:ext uri="{FF2B5EF4-FFF2-40B4-BE49-F238E27FC236}">
                <a16:creationId xmlns:a16="http://schemas.microsoft.com/office/drawing/2014/main" id="{58B2DCDC-CAAF-7242-8A00-2785AFE6A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074" y="1317743"/>
            <a:ext cx="11020926" cy="4724537"/>
          </a:xfrm>
          <a:prstGeom prst="rect">
            <a:avLst/>
          </a:prstGeom>
        </p:spPr>
      </p:pic>
      <p:sp>
        <p:nvSpPr>
          <p:cNvPr id="10" name="Title 1">
            <a:extLst>
              <a:ext uri="{FF2B5EF4-FFF2-40B4-BE49-F238E27FC236}">
                <a16:creationId xmlns:a16="http://schemas.microsoft.com/office/drawing/2014/main" id="{B4D19E23-DF2A-0548-ABB5-8AE4893C666F}"/>
              </a:ext>
            </a:extLst>
          </p:cNvPr>
          <p:cNvSpPr>
            <a:spLocks noGrp="1"/>
          </p:cNvSpPr>
          <p:nvPr>
            <p:ph type="title"/>
          </p:nvPr>
        </p:nvSpPr>
        <p:spPr>
          <a:xfrm>
            <a:off x="609600" y="274639"/>
            <a:ext cx="10972800" cy="1143000"/>
          </a:xfrm>
        </p:spPr>
        <p:txBody>
          <a:bodyPr/>
          <a:lstStyle/>
          <a:p>
            <a:r>
              <a:rPr lang="en-GB"/>
              <a:t>DDMS – More Domains</a:t>
            </a:r>
          </a:p>
        </p:txBody>
      </p:sp>
    </p:spTree>
    <p:extLst>
      <p:ext uri="{BB962C8B-B14F-4D97-AF65-F5344CB8AC3E}">
        <p14:creationId xmlns:p14="http://schemas.microsoft.com/office/powerpoint/2010/main" val="1444939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3134-F066-4404-98F6-A626F35EAB78}"/>
              </a:ext>
            </a:extLst>
          </p:cNvPr>
          <p:cNvSpPr>
            <a:spLocks noGrp="1"/>
          </p:cNvSpPr>
          <p:nvPr>
            <p:ph type="title"/>
          </p:nvPr>
        </p:nvSpPr>
        <p:spPr/>
        <p:txBody>
          <a:bodyPr>
            <a:normAutofit fontScale="90000"/>
          </a:bodyPr>
          <a:lstStyle/>
          <a:p>
            <a:r>
              <a:rPr lang="en-GB" i="1"/>
              <a:t>Transaction Mode </a:t>
            </a:r>
            <a:r>
              <a:rPr lang="en-GB"/>
              <a:t>- Domain Data Management </a:t>
            </a:r>
            <a:br>
              <a:rPr lang="en-GB"/>
            </a:br>
            <a:r>
              <a:rPr lang="en-GB"/>
              <a:t>System (DDMS)</a:t>
            </a:r>
            <a:endParaRPr lang="en-US"/>
          </a:p>
        </p:txBody>
      </p:sp>
      <p:sp>
        <p:nvSpPr>
          <p:cNvPr id="3" name="Content Placeholder 2">
            <a:extLst>
              <a:ext uri="{FF2B5EF4-FFF2-40B4-BE49-F238E27FC236}">
                <a16:creationId xmlns:a16="http://schemas.microsoft.com/office/drawing/2014/main" id="{3455BAC6-1760-49DE-96E3-05936A6339CF}"/>
              </a:ext>
            </a:extLst>
          </p:cNvPr>
          <p:cNvSpPr>
            <a:spLocks noGrp="1"/>
          </p:cNvSpPr>
          <p:nvPr>
            <p:ph idx="1"/>
          </p:nvPr>
        </p:nvSpPr>
        <p:spPr>
          <a:xfrm>
            <a:off x="609600" y="1600201"/>
            <a:ext cx="9882851" cy="4525963"/>
          </a:xfrm>
        </p:spPr>
        <p:txBody>
          <a:bodyPr>
            <a:normAutofit fontScale="85000" lnSpcReduction="20000"/>
          </a:bodyPr>
          <a:lstStyle/>
          <a:p>
            <a:r>
              <a:rPr lang="en-US"/>
              <a:t>A service that persists data of a specific domain and provide access  through optimized domain APIs. </a:t>
            </a:r>
          </a:p>
          <a:p>
            <a:pPr lvl="1"/>
            <a:r>
              <a:rPr lang="en-US"/>
              <a:t>It is governed by overall platform but is developed and evolved independently. </a:t>
            </a:r>
          </a:p>
          <a:p>
            <a:pPr lvl="1"/>
            <a:r>
              <a:rPr lang="en-US"/>
              <a:t>Reuses the core platform services for identity, lineage, security, discoverability and data flow</a:t>
            </a:r>
          </a:p>
          <a:p>
            <a:endParaRPr lang="en-US"/>
          </a:p>
          <a:p>
            <a:r>
              <a:rPr lang="en-US"/>
              <a:t>A DDMS is a set of:</a:t>
            </a:r>
          </a:p>
          <a:p>
            <a:pPr lvl="1"/>
            <a:r>
              <a:rPr lang="en-US"/>
              <a:t>Highly optimized storage &amp; access for data, with highly opinionated API’s delivering the data required to enable domain workflows</a:t>
            </a:r>
          </a:p>
          <a:p>
            <a:pPr lvl="1"/>
            <a:r>
              <a:rPr lang="en-US"/>
              <a:t>Strongly governed schemas that incorporates domain-specific perspective and type-safe accessors for registered entity types</a:t>
            </a:r>
          </a:p>
          <a:p>
            <a:endParaRPr lang="en-US"/>
          </a:p>
        </p:txBody>
      </p:sp>
      <p:sp>
        <p:nvSpPr>
          <p:cNvPr id="4" name="TextBox 3">
            <a:extLst>
              <a:ext uri="{FF2B5EF4-FFF2-40B4-BE49-F238E27FC236}">
                <a16:creationId xmlns:a16="http://schemas.microsoft.com/office/drawing/2014/main" id="{6CB58054-CD92-4CFA-A1AD-3966AAEA221A}"/>
              </a:ext>
            </a:extLst>
          </p:cNvPr>
          <p:cNvSpPr txBox="1"/>
          <p:nvPr/>
        </p:nvSpPr>
        <p:spPr>
          <a:xfrm>
            <a:off x="2736747" y="5916619"/>
            <a:ext cx="6718506"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a:solidFill>
                  <a:schemeClr val="tx1"/>
                </a:solidFill>
                <a:latin typeface="Arial Narrow" pitchFamily="34" charset="0"/>
              </a:rPr>
              <a:t>DDMSs follow Domain Driven Design Principles…</a:t>
            </a:r>
          </a:p>
        </p:txBody>
      </p:sp>
    </p:spTree>
    <p:extLst>
      <p:ext uri="{BB962C8B-B14F-4D97-AF65-F5344CB8AC3E}">
        <p14:creationId xmlns:p14="http://schemas.microsoft.com/office/powerpoint/2010/main" val="1859812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7A4781-1D5F-5846-97C3-CB9F58A0645D}"/>
              </a:ext>
            </a:extLst>
          </p:cNvPr>
          <p:cNvSpPr>
            <a:spLocks noGrp="1"/>
          </p:cNvSpPr>
          <p:nvPr>
            <p:ph type="title"/>
          </p:nvPr>
        </p:nvSpPr>
        <p:spPr/>
        <p:txBody>
          <a:bodyPr/>
          <a:lstStyle/>
          <a:p>
            <a:r>
              <a:rPr lang="en-GB" dirty="0"/>
              <a:t>OSDU Architecture - Data Platform </a:t>
            </a:r>
          </a:p>
        </p:txBody>
      </p:sp>
      <p:sp>
        <p:nvSpPr>
          <p:cNvPr id="6" name="Content Placeholder 5">
            <a:extLst>
              <a:ext uri="{FF2B5EF4-FFF2-40B4-BE49-F238E27FC236}">
                <a16:creationId xmlns:a16="http://schemas.microsoft.com/office/drawing/2014/main" id="{A60E1C91-6B22-DC4D-8DFD-F5DE1DBE383B}"/>
              </a:ext>
            </a:extLst>
          </p:cNvPr>
          <p:cNvSpPr>
            <a:spLocks noGrp="1"/>
          </p:cNvSpPr>
          <p:nvPr>
            <p:ph sz="half" idx="1"/>
          </p:nvPr>
        </p:nvSpPr>
        <p:spPr>
          <a:xfrm>
            <a:off x="609599" y="1600201"/>
            <a:ext cx="5937115" cy="4525963"/>
          </a:xfrm>
        </p:spPr>
        <p:txBody>
          <a:bodyPr>
            <a:normAutofit lnSpcReduction="10000"/>
          </a:bodyPr>
          <a:lstStyle/>
          <a:p>
            <a:r>
              <a:rPr lang="en-GB" dirty="0"/>
              <a:t>The OSDU System Concept</a:t>
            </a:r>
          </a:p>
          <a:p>
            <a:pPr lvl="1"/>
            <a:r>
              <a:rPr lang="en-GB" dirty="0"/>
              <a:t>What, why and how</a:t>
            </a:r>
          </a:p>
          <a:p>
            <a:pPr lvl="1"/>
            <a:r>
              <a:rPr lang="en-GB" dirty="0"/>
              <a:t>The ecosystem</a:t>
            </a:r>
          </a:p>
          <a:p>
            <a:pPr lvl="1"/>
            <a:r>
              <a:rPr lang="en-GB" dirty="0"/>
              <a:t>Development principles</a:t>
            </a:r>
          </a:p>
          <a:p>
            <a:r>
              <a:rPr lang="en-GB" dirty="0"/>
              <a:t>The OSDU Reference Architecture</a:t>
            </a:r>
          </a:p>
          <a:p>
            <a:pPr lvl="1"/>
            <a:r>
              <a:rPr lang="en-GB" dirty="0"/>
              <a:t>High level patterns</a:t>
            </a:r>
          </a:p>
          <a:p>
            <a:pPr lvl="1"/>
            <a:r>
              <a:rPr lang="en-GB" dirty="0"/>
              <a:t>Core platform</a:t>
            </a:r>
          </a:p>
          <a:p>
            <a:pPr lvl="1"/>
            <a:r>
              <a:rPr lang="en-GB" dirty="0"/>
              <a:t>Domain specific</a:t>
            </a:r>
          </a:p>
        </p:txBody>
      </p:sp>
      <p:sp>
        <p:nvSpPr>
          <p:cNvPr id="4" name="Slide Number Placeholder 3">
            <a:extLst>
              <a:ext uri="{FF2B5EF4-FFF2-40B4-BE49-F238E27FC236}">
                <a16:creationId xmlns:a16="http://schemas.microsoft.com/office/drawing/2014/main" id="{8C4A9CEE-F6DC-8C47-9446-0BC63024DA63}"/>
              </a:ext>
            </a:extLst>
          </p:cNvPr>
          <p:cNvSpPr>
            <a:spLocks noGrp="1"/>
          </p:cNvSpPr>
          <p:nvPr>
            <p:ph type="sldNum" sz="quarter" idx="12"/>
          </p:nvPr>
        </p:nvSpPr>
        <p:spPr/>
        <p:txBody>
          <a:bodyPr/>
          <a:lstStyle/>
          <a:p>
            <a:fld id="{2FEB81B2-2AA1-4AF4-A66A-0751F51A3799}" type="slidenum">
              <a:rPr lang="en-US" smtClean="0"/>
              <a:t>4</a:t>
            </a:fld>
            <a:endParaRPr lang="en-US"/>
          </a:p>
        </p:txBody>
      </p:sp>
      <p:pic>
        <p:nvPicPr>
          <p:cNvPr id="4098" name="Picture 2">
            <a:extLst>
              <a:ext uri="{FF2B5EF4-FFF2-40B4-BE49-F238E27FC236}">
                <a16:creationId xmlns:a16="http://schemas.microsoft.com/office/drawing/2014/main" id="{F7B3F3E2-34A0-4F41-8EB9-D770DD1EF243}"/>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r="32704"/>
          <a:stretch/>
        </p:blipFill>
        <p:spPr bwMode="auto">
          <a:xfrm>
            <a:off x="6708089" y="1600201"/>
            <a:ext cx="4994599" cy="3117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2422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74F45-DC8A-49F2-A9FB-AEF03476896A}"/>
              </a:ext>
            </a:extLst>
          </p:cNvPr>
          <p:cNvSpPr>
            <a:spLocks noGrp="1"/>
          </p:cNvSpPr>
          <p:nvPr>
            <p:ph type="title"/>
          </p:nvPr>
        </p:nvSpPr>
        <p:spPr>
          <a:xfrm>
            <a:off x="609600" y="274639"/>
            <a:ext cx="10982446" cy="1143000"/>
          </a:xfrm>
        </p:spPr>
        <p:txBody>
          <a:bodyPr/>
          <a:lstStyle/>
          <a:p>
            <a:r>
              <a:rPr lang="en-GB"/>
              <a:t>Content Storage Services (CSS)*</a:t>
            </a:r>
          </a:p>
        </p:txBody>
      </p:sp>
      <p:sp>
        <p:nvSpPr>
          <p:cNvPr id="3" name="Content Placeholder 2">
            <a:extLst>
              <a:ext uri="{FF2B5EF4-FFF2-40B4-BE49-F238E27FC236}">
                <a16:creationId xmlns:a16="http://schemas.microsoft.com/office/drawing/2014/main" id="{F17EF3C6-C9B8-4083-90B8-46E489620F24}"/>
              </a:ext>
            </a:extLst>
          </p:cNvPr>
          <p:cNvSpPr>
            <a:spLocks noGrp="1"/>
          </p:cNvSpPr>
          <p:nvPr>
            <p:ph idx="1"/>
          </p:nvPr>
        </p:nvSpPr>
        <p:spPr/>
        <p:txBody>
          <a:bodyPr>
            <a:normAutofit fontScale="92500" lnSpcReduction="10000"/>
          </a:bodyPr>
          <a:lstStyle/>
          <a:p>
            <a:r>
              <a:rPr lang="en-GB"/>
              <a:t>CSSs allow different shapes of data to be stored and processed in the platform</a:t>
            </a:r>
          </a:p>
          <a:p>
            <a:endParaRPr lang="en-GB"/>
          </a:p>
          <a:p>
            <a:r>
              <a:rPr lang="en-GB"/>
              <a:t>Conceptual in the Mercury release (File)</a:t>
            </a:r>
          </a:p>
          <a:p>
            <a:endParaRPr lang="en-GB"/>
          </a:p>
          <a:p>
            <a:r>
              <a:rPr lang="en-GB"/>
              <a:t>Future releases may introduce other CSS (e.g. Graph, Relational) to rationalise DDMS usage of similar capabilities</a:t>
            </a:r>
          </a:p>
          <a:p>
            <a:endParaRPr lang="en-GB"/>
          </a:p>
          <a:p>
            <a:r>
              <a:rPr lang="en-GB" sz="2200" i="1"/>
              <a:t>* Previously called DMS</a:t>
            </a:r>
          </a:p>
        </p:txBody>
      </p:sp>
      <p:sp>
        <p:nvSpPr>
          <p:cNvPr id="4" name="Slide Number Placeholder 3">
            <a:extLst>
              <a:ext uri="{FF2B5EF4-FFF2-40B4-BE49-F238E27FC236}">
                <a16:creationId xmlns:a16="http://schemas.microsoft.com/office/drawing/2014/main" id="{45629855-5428-4337-9FD1-2A3C72B22018}"/>
              </a:ext>
            </a:extLst>
          </p:cNvPr>
          <p:cNvSpPr>
            <a:spLocks noGrp="1"/>
          </p:cNvSpPr>
          <p:nvPr>
            <p:ph type="sldNum" sz="quarter" idx="12"/>
          </p:nvPr>
        </p:nvSpPr>
        <p:spPr/>
        <p:txBody>
          <a:bodyPr/>
          <a:lstStyle/>
          <a:p>
            <a:fld id="{E47BC618-24A3-4969-A553-87364AA6DABE}" type="slidenum">
              <a:rPr lang="en-US" smtClean="0"/>
              <a:t>40</a:t>
            </a:fld>
            <a:endParaRPr lang="en-US"/>
          </a:p>
        </p:txBody>
      </p:sp>
      <p:sp>
        <p:nvSpPr>
          <p:cNvPr id="5" name="5-point Star 4">
            <a:extLst>
              <a:ext uri="{FF2B5EF4-FFF2-40B4-BE49-F238E27FC236}">
                <a16:creationId xmlns:a16="http://schemas.microsoft.com/office/drawing/2014/main" id="{1DB098C2-BE24-1B43-B90E-A9CD58442D63}"/>
              </a:ext>
            </a:extLst>
          </p:cNvPr>
          <p:cNvSpPr/>
          <p:nvPr/>
        </p:nvSpPr>
        <p:spPr>
          <a:xfrm>
            <a:off x="10017457" y="274639"/>
            <a:ext cx="1564943" cy="1359405"/>
          </a:xfrm>
          <a:prstGeom prst="star5">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GB" sz="1400"/>
              <a:t>Future State</a:t>
            </a:r>
          </a:p>
        </p:txBody>
      </p:sp>
    </p:spTree>
    <p:extLst>
      <p:ext uri="{BB962C8B-B14F-4D97-AF65-F5344CB8AC3E}">
        <p14:creationId xmlns:p14="http://schemas.microsoft.com/office/powerpoint/2010/main" val="3212886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352640-5590-4CC0-9C83-A38519A37D43}"/>
              </a:ext>
            </a:extLst>
          </p:cNvPr>
          <p:cNvSpPr>
            <a:spLocks noGrp="1"/>
          </p:cNvSpPr>
          <p:nvPr>
            <p:ph type="title"/>
          </p:nvPr>
        </p:nvSpPr>
        <p:spPr/>
        <p:txBody>
          <a:bodyPr/>
          <a:lstStyle/>
          <a:p>
            <a:r>
              <a:rPr lang="en-US"/>
              <a:t>OSDU Consumption Zones - Context</a:t>
            </a:r>
          </a:p>
        </p:txBody>
      </p:sp>
      <p:pic>
        <p:nvPicPr>
          <p:cNvPr id="4" name="Picture 3" descr="Graphical user interface&#10;&#10;Description automatically generated">
            <a:extLst>
              <a:ext uri="{FF2B5EF4-FFF2-40B4-BE49-F238E27FC236}">
                <a16:creationId xmlns:a16="http://schemas.microsoft.com/office/drawing/2014/main" id="{BFDB6EE2-65BD-6241-9428-E2F71FB1C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607" y="1110746"/>
            <a:ext cx="9530072" cy="5747254"/>
          </a:xfrm>
          <a:prstGeom prst="rect">
            <a:avLst/>
          </a:prstGeom>
        </p:spPr>
      </p:pic>
      <p:sp>
        <p:nvSpPr>
          <p:cNvPr id="5" name="Oval 4">
            <a:extLst>
              <a:ext uri="{FF2B5EF4-FFF2-40B4-BE49-F238E27FC236}">
                <a16:creationId xmlns:a16="http://schemas.microsoft.com/office/drawing/2014/main" id="{6E0EA43C-2DC6-344B-9D39-A65BC027B786}"/>
              </a:ext>
            </a:extLst>
          </p:cNvPr>
          <p:cNvSpPr/>
          <p:nvPr/>
        </p:nvSpPr>
        <p:spPr>
          <a:xfrm>
            <a:off x="7058525" y="595482"/>
            <a:ext cx="3785938" cy="6495129"/>
          </a:xfrm>
          <a:prstGeom prst="ellipse">
            <a:avLst/>
          </a:prstGeom>
          <a:noFill/>
          <a:ln w="28575">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82815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76AF-4C81-4BBF-9A82-7B7D26169321}"/>
              </a:ext>
            </a:extLst>
          </p:cNvPr>
          <p:cNvSpPr>
            <a:spLocks noGrp="1"/>
          </p:cNvSpPr>
          <p:nvPr>
            <p:ph type="title"/>
          </p:nvPr>
        </p:nvSpPr>
        <p:spPr/>
        <p:txBody>
          <a:bodyPr/>
          <a:lstStyle/>
          <a:p>
            <a:r>
              <a:rPr lang="en-GB" i="1"/>
              <a:t>Analytics Mode </a:t>
            </a:r>
            <a:r>
              <a:rPr lang="en-GB"/>
              <a:t>- Consumption Zones</a:t>
            </a:r>
          </a:p>
        </p:txBody>
      </p:sp>
      <p:sp>
        <p:nvSpPr>
          <p:cNvPr id="3" name="Content Placeholder 2">
            <a:extLst>
              <a:ext uri="{FF2B5EF4-FFF2-40B4-BE49-F238E27FC236}">
                <a16:creationId xmlns:a16="http://schemas.microsoft.com/office/drawing/2014/main" id="{E8C71131-863E-4EB8-8705-1BB782D535E4}"/>
              </a:ext>
            </a:extLst>
          </p:cNvPr>
          <p:cNvSpPr>
            <a:spLocks noGrp="1"/>
          </p:cNvSpPr>
          <p:nvPr>
            <p:ph idx="1"/>
          </p:nvPr>
        </p:nvSpPr>
        <p:spPr/>
        <p:txBody>
          <a:bodyPr/>
          <a:lstStyle/>
          <a:p>
            <a:r>
              <a:rPr lang="en-GB" b="1"/>
              <a:t>Consumption</a:t>
            </a:r>
            <a:r>
              <a:rPr lang="en-GB" dirty="0"/>
              <a:t> </a:t>
            </a:r>
            <a:r>
              <a:rPr lang="en-GB" b="1"/>
              <a:t>Zones</a:t>
            </a:r>
            <a:r>
              <a:rPr lang="en-GB" dirty="0"/>
              <a:t> </a:t>
            </a:r>
          </a:p>
          <a:p>
            <a:pPr lvl="1"/>
            <a:r>
              <a:rPr lang="en-GB" dirty="0"/>
              <a:t>provide read only access to platform defined, subsets of data</a:t>
            </a:r>
          </a:p>
          <a:p>
            <a:pPr lvl="1"/>
            <a:r>
              <a:rPr lang="en-GB" dirty="0"/>
              <a:t>are outside the security boundary of the system</a:t>
            </a:r>
          </a:p>
          <a:p>
            <a:pPr lvl="1"/>
            <a:endParaRPr lang="en-GB" dirty="0"/>
          </a:p>
          <a:p>
            <a:pPr lvl="1"/>
            <a:r>
              <a:rPr lang="en-GB" dirty="0"/>
              <a:t>Conceptual in R3, Consumption Zone being worked on for </a:t>
            </a:r>
            <a:r>
              <a:rPr lang="en-GB"/>
              <a:t>the Geospatial and Operator Dashboard projects</a:t>
            </a:r>
            <a:endParaRPr lang="en-GB" dirty="0"/>
          </a:p>
        </p:txBody>
      </p:sp>
      <p:sp>
        <p:nvSpPr>
          <p:cNvPr id="4" name="Slide Number Placeholder 3">
            <a:extLst>
              <a:ext uri="{FF2B5EF4-FFF2-40B4-BE49-F238E27FC236}">
                <a16:creationId xmlns:a16="http://schemas.microsoft.com/office/drawing/2014/main" id="{7C3EC5F2-1F04-4D9A-BCD2-511BA5F71CC6}"/>
              </a:ext>
            </a:extLst>
          </p:cNvPr>
          <p:cNvSpPr>
            <a:spLocks noGrp="1"/>
          </p:cNvSpPr>
          <p:nvPr>
            <p:ph type="sldNum" sz="quarter" idx="12"/>
          </p:nvPr>
        </p:nvSpPr>
        <p:spPr/>
        <p:txBody>
          <a:bodyPr/>
          <a:lstStyle/>
          <a:p>
            <a:fld id="{E47BC618-24A3-4969-A553-87364AA6DABE}" type="slidenum">
              <a:rPr lang="en-US" smtClean="0"/>
              <a:t>42</a:t>
            </a:fld>
            <a:endParaRPr lang="en-US"/>
          </a:p>
        </p:txBody>
      </p:sp>
      <p:sp>
        <p:nvSpPr>
          <p:cNvPr id="7" name="5-point Star 6">
            <a:extLst>
              <a:ext uri="{FF2B5EF4-FFF2-40B4-BE49-F238E27FC236}">
                <a16:creationId xmlns:a16="http://schemas.microsoft.com/office/drawing/2014/main" id="{645C3F52-E5C3-1B44-B777-515A295F905F}"/>
              </a:ext>
            </a:extLst>
          </p:cNvPr>
          <p:cNvSpPr/>
          <p:nvPr/>
        </p:nvSpPr>
        <p:spPr>
          <a:xfrm>
            <a:off x="10017457" y="274639"/>
            <a:ext cx="1564943" cy="1359405"/>
          </a:xfrm>
          <a:prstGeom prst="star5">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GB" sz="1400"/>
              <a:t>Future State</a:t>
            </a:r>
          </a:p>
        </p:txBody>
      </p:sp>
    </p:spTree>
    <p:extLst>
      <p:ext uri="{BB962C8B-B14F-4D97-AF65-F5344CB8AC3E}">
        <p14:creationId xmlns:p14="http://schemas.microsoft.com/office/powerpoint/2010/main" val="1852237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5F1A2D-D249-3B9F-2B15-3AE7A056C530}"/>
              </a:ext>
            </a:extLst>
          </p:cNvPr>
          <p:cNvSpPr>
            <a:spLocks noGrp="1"/>
          </p:cNvSpPr>
          <p:nvPr>
            <p:ph type="sldNum" sz="quarter" idx="12"/>
          </p:nvPr>
        </p:nvSpPr>
        <p:spPr/>
        <p:txBody>
          <a:bodyPr/>
          <a:lstStyle/>
          <a:p>
            <a:fld id="{E47BC618-24A3-4969-A553-87364AA6DABE}" type="slidenum">
              <a:rPr lang="en-US" smtClean="0"/>
              <a:t>43</a:t>
            </a:fld>
            <a:endParaRPr lang="en-US"/>
          </a:p>
        </p:txBody>
      </p:sp>
      <p:sp>
        <p:nvSpPr>
          <p:cNvPr id="5" name="Title 4">
            <a:extLst>
              <a:ext uri="{FF2B5EF4-FFF2-40B4-BE49-F238E27FC236}">
                <a16:creationId xmlns:a16="http://schemas.microsoft.com/office/drawing/2014/main" id="{1DF51C10-AD87-3D44-C1EA-35503F348EA9}"/>
              </a:ext>
            </a:extLst>
          </p:cNvPr>
          <p:cNvSpPr>
            <a:spLocks noGrp="1"/>
          </p:cNvSpPr>
          <p:nvPr>
            <p:ph type="ctrTitle"/>
          </p:nvPr>
        </p:nvSpPr>
        <p:spPr/>
        <p:txBody>
          <a:bodyPr>
            <a:normAutofit fontScale="90000"/>
          </a:bodyPr>
          <a:lstStyle/>
          <a:p>
            <a:r>
              <a:rPr lang="en-NO" dirty="0"/>
              <a:t>Backup</a:t>
            </a:r>
          </a:p>
        </p:txBody>
      </p:sp>
    </p:spTree>
    <p:extLst>
      <p:ext uri="{BB962C8B-B14F-4D97-AF65-F5344CB8AC3E}">
        <p14:creationId xmlns:p14="http://schemas.microsoft.com/office/powerpoint/2010/main" val="2315404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E8EEB-21F4-40E7-B907-153E307C0B26}"/>
              </a:ext>
            </a:extLst>
          </p:cNvPr>
          <p:cNvSpPr>
            <a:spLocks noGrp="1"/>
          </p:cNvSpPr>
          <p:nvPr>
            <p:ph type="title"/>
          </p:nvPr>
        </p:nvSpPr>
        <p:spPr/>
        <p:txBody>
          <a:bodyPr/>
          <a:lstStyle/>
          <a:p>
            <a:r>
              <a:rPr lang="en-US"/>
              <a:t>Current Status of Platform Services and APIs</a:t>
            </a:r>
          </a:p>
        </p:txBody>
      </p:sp>
      <p:grpSp>
        <p:nvGrpSpPr>
          <p:cNvPr id="3" name="Group 2">
            <a:extLst>
              <a:ext uri="{FF2B5EF4-FFF2-40B4-BE49-F238E27FC236}">
                <a16:creationId xmlns:a16="http://schemas.microsoft.com/office/drawing/2014/main" id="{20339F3A-3077-47DB-BFAA-65372F96558A}"/>
              </a:ext>
            </a:extLst>
          </p:cNvPr>
          <p:cNvGrpSpPr/>
          <p:nvPr/>
        </p:nvGrpSpPr>
        <p:grpSpPr>
          <a:xfrm>
            <a:off x="948339" y="1138687"/>
            <a:ext cx="10865849" cy="4904573"/>
            <a:chOff x="569814" y="693132"/>
            <a:chExt cx="8779233" cy="4157914"/>
          </a:xfrm>
        </p:grpSpPr>
        <p:sp>
          <p:nvSpPr>
            <p:cNvPr id="4" name="Rectangle 3">
              <a:extLst>
                <a:ext uri="{FF2B5EF4-FFF2-40B4-BE49-F238E27FC236}">
                  <a16:creationId xmlns:a16="http://schemas.microsoft.com/office/drawing/2014/main" id="{27B507CC-A8F7-4F7E-A55D-BB2D917861FC}"/>
                </a:ext>
              </a:extLst>
            </p:cNvPr>
            <p:cNvSpPr/>
            <p:nvPr/>
          </p:nvSpPr>
          <p:spPr>
            <a:xfrm>
              <a:off x="609161" y="1656165"/>
              <a:ext cx="7747152" cy="1857431"/>
            </a:xfrm>
            <a:prstGeom prst="rect">
              <a:avLst/>
            </a:prstGeom>
            <a:solidFill>
              <a:schemeClr val="bg1"/>
            </a:solidFill>
            <a:ln w="9525">
              <a:solidFill>
                <a:srgbClr val="7C190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defTabSz="914424"/>
              <a:r>
                <a:rPr lang="en-US" sz="1333" b="1">
                  <a:solidFill>
                    <a:schemeClr val="tx1"/>
                  </a:solidFill>
                  <a:latin typeface="Arial Narrow" pitchFamily="34" charset="0"/>
                </a:rPr>
                <a:t>OSDU </a:t>
              </a:r>
            </a:p>
            <a:p>
              <a:pPr defTabSz="914424"/>
              <a:r>
                <a:rPr lang="en-US" sz="1333" b="1">
                  <a:solidFill>
                    <a:schemeClr val="tx1"/>
                  </a:solidFill>
                  <a:latin typeface="Arial Narrow" pitchFamily="34" charset="0"/>
                </a:rPr>
                <a:t>Data Platform</a:t>
              </a:r>
            </a:p>
            <a:p>
              <a:pPr defTabSz="914424"/>
              <a:endParaRPr lang="en-US" sz="1333" b="1">
                <a:solidFill>
                  <a:schemeClr val="tx1"/>
                </a:solidFill>
                <a:latin typeface="Arial Narrow" pitchFamily="34" charset="0"/>
              </a:endParaRPr>
            </a:p>
            <a:p>
              <a:pPr defTabSz="914424"/>
              <a:endParaRPr lang="en-US" sz="1333" b="1">
                <a:solidFill>
                  <a:schemeClr val="tx1"/>
                </a:solidFill>
                <a:latin typeface="Arial Narrow" pitchFamily="34" charset="0"/>
              </a:endParaRPr>
            </a:p>
            <a:p>
              <a:pPr defTabSz="914424"/>
              <a:endParaRPr lang="en-US" sz="1333" b="1">
                <a:solidFill>
                  <a:schemeClr val="tx1"/>
                </a:solidFill>
                <a:latin typeface="Arial Narrow" pitchFamily="34" charset="0"/>
              </a:endParaRPr>
            </a:p>
          </p:txBody>
        </p:sp>
        <p:sp>
          <p:nvSpPr>
            <p:cNvPr id="6" name="Rounded Rectangle 48">
              <a:extLst>
                <a:ext uri="{FF2B5EF4-FFF2-40B4-BE49-F238E27FC236}">
                  <a16:creationId xmlns:a16="http://schemas.microsoft.com/office/drawing/2014/main" id="{2866AFFF-D726-435D-BFAE-FC3D4FDD54A6}"/>
                </a:ext>
              </a:extLst>
            </p:cNvPr>
            <p:cNvSpPr/>
            <p:nvPr/>
          </p:nvSpPr>
          <p:spPr>
            <a:xfrm>
              <a:off x="1747244" y="3988813"/>
              <a:ext cx="6608804" cy="535768"/>
            </a:xfrm>
            <a:prstGeom prst="roundRect">
              <a:avLst>
                <a:gd name="adj" fmla="val 7896"/>
              </a:avLst>
            </a:prstGeom>
            <a:solidFill>
              <a:srgbClr val="9DA0AD"/>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4"/>
              <a:endParaRPr lang="en-US" sz="1200" b="1" kern="0">
                <a:solidFill>
                  <a:schemeClr val="tx1"/>
                </a:solidFill>
                <a:latin typeface="Arial Narrow" pitchFamily="34" charset="0"/>
              </a:endParaRPr>
            </a:p>
          </p:txBody>
        </p:sp>
        <p:sp>
          <p:nvSpPr>
            <p:cNvPr id="7" name="Rounded Rectangle 48">
              <a:extLst>
                <a:ext uri="{FF2B5EF4-FFF2-40B4-BE49-F238E27FC236}">
                  <a16:creationId xmlns:a16="http://schemas.microsoft.com/office/drawing/2014/main" id="{71F85612-2F15-4486-80A3-A8C5630EC098}"/>
                </a:ext>
              </a:extLst>
            </p:cNvPr>
            <p:cNvSpPr/>
            <p:nvPr/>
          </p:nvSpPr>
          <p:spPr>
            <a:xfrm>
              <a:off x="615061" y="3987559"/>
              <a:ext cx="5629919" cy="535768"/>
            </a:xfrm>
            <a:prstGeom prst="roundRect">
              <a:avLst>
                <a:gd name="adj" fmla="val 7896"/>
              </a:avLst>
            </a:prstGeom>
            <a:solidFill>
              <a:srgbClr val="9DA0AD"/>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4"/>
              <a:endParaRPr lang="en-US" sz="1200" b="1" kern="0">
                <a:solidFill>
                  <a:schemeClr val="tx1"/>
                </a:solidFill>
                <a:latin typeface="Arial Narrow" pitchFamily="34" charset="0"/>
              </a:endParaRPr>
            </a:p>
          </p:txBody>
        </p:sp>
        <p:grpSp>
          <p:nvGrpSpPr>
            <p:cNvPr id="8" name="Group 7">
              <a:extLst>
                <a:ext uri="{FF2B5EF4-FFF2-40B4-BE49-F238E27FC236}">
                  <a16:creationId xmlns:a16="http://schemas.microsoft.com/office/drawing/2014/main" id="{6FEB7515-8EA0-4ED8-A933-A1D8AF7A1B8D}"/>
                </a:ext>
              </a:extLst>
            </p:cNvPr>
            <p:cNvGrpSpPr/>
            <p:nvPr/>
          </p:nvGrpSpPr>
          <p:grpSpPr>
            <a:xfrm>
              <a:off x="6227904" y="1728997"/>
              <a:ext cx="1666448" cy="834687"/>
              <a:chOff x="7108001" y="1508369"/>
              <a:chExt cx="1556366" cy="935891"/>
            </a:xfrm>
          </p:grpSpPr>
          <p:sp>
            <p:nvSpPr>
              <p:cNvPr id="70" name="Rectangle 69">
                <a:extLst>
                  <a:ext uri="{FF2B5EF4-FFF2-40B4-BE49-F238E27FC236}">
                    <a16:creationId xmlns:a16="http://schemas.microsoft.com/office/drawing/2014/main" id="{282E031F-537F-4286-B7E2-27C6121A072A}"/>
                  </a:ext>
                </a:extLst>
              </p:cNvPr>
              <p:cNvSpPr/>
              <p:nvPr/>
            </p:nvSpPr>
            <p:spPr>
              <a:xfrm>
                <a:off x="7108001" y="1508369"/>
                <a:ext cx="1556366" cy="9358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867">
                  <a:solidFill>
                    <a:schemeClr val="tx1"/>
                  </a:solidFill>
                </a:endParaRPr>
              </a:p>
            </p:txBody>
          </p:sp>
          <p:sp>
            <p:nvSpPr>
              <p:cNvPr id="71" name="TextBox 70">
                <a:extLst>
                  <a:ext uri="{FF2B5EF4-FFF2-40B4-BE49-F238E27FC236}">
                    <a16:creationId xmlns:a16="http://schemas.microsoft.com/office/drawing/2014/main" id="{325C2ABC-A873-46E4-9278-182E18810D73}"/>
                  </a:ext>
                </a:extLst>
              </p:cNvPr>
              <p:cNvSpPr txBox="1"/>
              <p:nvPr/>
            </p:nvSpPr>
            <p:spPr>
              <a:xfrm>
                <a:off x="7182358" y="1527920"/>
                <a:ext cx="1434162" cy="257348"/>
              </a:xfrm>
              <a:prstGeom prst="rect">
                <a:avLst/>
              </a:prstGeom>
              <a:noFill/>
            </p:spPr>
            <p:txBody>
              <a:bodyPr wrap="square" rtlCol="0">
                <a:spAutoFit/>
              </a:bodyPr>
              <a:lstStyle/>
              <a:p>
                <a:pPr algn="ctr"/>
                <a:r>
                  <a:rPr lang="en-US" sz="1200"/>
                  <a:t>Enrichment Services</a:t>
                </a:r>
              </a:p>
            </p:txBody>
          </p:sp>
          <p:sp>
            <p:nvSpPr>
              <p:cNvPr id="72" name="Rectangle 71">
                <a:extLst>
                  <a:ext uri="{FF2B5EF4-FFF2-40B4-BE49-F238E27FC236}">
                    <a16:creationId xmlns:a16="http://schemas.microsoft.com/office/drawing/2014/main" id="{30148560-D60E-4054-B5C5-24BE11EBACD8}"/>
                  </a:ext>
                </a:extLst>
              </p:cNvPr>
              <p:cNvSpPr/>
              <p:nvPr/>
            </p:nvSpPr>
            <p:spPr>
              <a:xfrm>
                <a:off x="7179456" y="1774682"/>
                <a:ext cx="1439966" cy="261610"/>
              </a:xfrm>
              <a:prstGeom prst="rect">
                <a:avLst/>
              </a:prstGeom>
              <a:solidFill>
                <a:schemeClr val="bg1">
                  <a:lumMod val="65000"/>
                </a:schemeClr>
              </a:solidFill>
              <a:ln/>
            </p:spPr>
            <p:style>
              <a:lnRef idx="1">
                <a:schemeClr val="accent4"/>
              </a:lnRef>
              <a:fillRef idx="2">
                <a:schemeClr val="accent4"/>
              </a:fillRef>
              <a:effectRef idx="1">
                <a:schemeClr val="accent4"/>
              </a:effectRef>
              <a:fontRef idx="minor">
                <a:schemeClr val="dk1"/>
              </a:fontRef>
            </p:style>
            <p:txBody>
              <a:bodyPr wrap="none" rtlCol="0" anchor="ctr"/>
              <a:lstStyle/>
              <a:p>
                <a:pPr algn="ctr" defTabSz="914424"/>
                <a:r>
                  <a:rPr lang="en-US" sz="1333" kern="0">
                    <a:solidFill>
                      <a:schemeClr val="bg1"/>
                    </a:solidFill>
                    <a:latin typeface="Arial Narrow" pitchFamily="34" charset="0"/>
                  </a:rPr>
                  <a:t>Framework</a:t>
                </a:r>
              </a:p>
            </p:txBody>
          </p:sp>
          <p:sp>
            <p:nvSpPr>
              <p:cNvPr id="74" name="Rectangle 73">
                <a:extLst>
                  <a:ext uri="{FF2B5EF4-FFF2-40B4-BE49-F238E27FC236}">
                    <a16:creationId xmlns:a16="http://schemas.microsoft.com/office/drawing/2014/main" id="{E3BBEB2D-621F-41E6-AA9C-15297EBBA5B4}"/>
                  </a:ext>
                </a:extLst>
              </p:cNvPr>
              <p:cNvSpPr/>
              <p:nvPr/>
            </p:nvSpPr>
            <p:spPr>
              <a:xfrm>
                <a:off x="7945340" y="2111154"/>
                <a:ext cx="664308" cy="261610"/>
              </a:xfrm>
              <a:prstGeom prst="rect">
                <a:avLst/>
              </a:prstGeom>
              <a:solidFill>
                <a:schemeClr val="bg1">
                  <a:lumMod val="65000"/>
                </a:schemeClr>
              </a:solidFill>
              <a:ln/>
            </p:spPr>
            <p:style>
              <a:lnRef idx="1">
                <a:schemeClr val="accent4"/>
              </a:lnRef>
              <a:fillRef idx="2">
                <a:schemeClr val="accent4"/>
              </a:fillRef>
              <a:effectRef idx="1">
                <a:schemeClr val="accent4"/>
              </a:effectRef>
              <a:fontRef idx="minor">
                <a:schemeClr val="dk1"/>
              </a:fontRef>
            </p:style>
            <p:txBody>
              <a:bodyPr wrap="none" rtlCol="0" anchor="ctr"/>
              <a:lstStyle/>
              <a:p>
                <a:pPr algn="ctr" defTabSz="914424"/>
                <a:r>
                  <a:rPr lang="en-US" sz="1333" kern="0">
                    <a:solidFill>
                      <a:schemeClr val="bg1"/>
                    </a:solidFill>
                    <a:latin typeface="Arial Narrow" pitchFamily="34" charset="0"/>
                  </a:rPr>
                  <a:t>Enrichment</a:t>
                </a:r>
              </a:p>
            </p:txBody>
          </p:sp>
        </p:grpSp>
        <p:grpSp>
          <p:nvGrpSpPr>
            <p:cNvPr id="9" name="Group 8">
              <a:extLst>
                <a:ext uri="{FF2B5EF4-FFF2-40B4-BE49-F238E27FC236}">
                  <a16:creationId xmlns:a16="http://schemas.microsoft.com/office/drawing/2014/main" id="{FD977554-1BB0-4D7F-B4AE-208A5CD6EE07}"/>
                </a:ext>
              </a:extLst>
            </p:cNvPr>
            <p:cNvGrpSpPr/>
            <p:nvPr/>
          </p:nvGrpSpPr>
          <p:grpSpPr>
            <a:xfrm>
              <a:off x="3594705" y="2637064"/>
              <a:ext cx="2484749" cy="834686"/>
              <a:chOff x="4066931" y="2650680"/>
              <a:chExt cx="2593800" cy="935891"/>
            </a:xfrm>
          </p:grpSpPr>
          <p:sp>
            <p:nvSpPr>
              <p:cNvPr id="59" name="Rectangle 58">
                <a:extLst>
                  <a:ext uri="{FF2B5EF4-FFF2-40B4-BE49-F238E27FC236}">
                    <a16:creationId xmlns:a16="http://schemas.microsoft.com/office/drawing/2014/main" id="{F874890B-D7FD-40B8-B12C-585BC165454B}"/>
                  </a:ext>
                </a:extLst>
              </p:cNvPr>
              <p:cNvSpPr/>
              <p:nvPr/>
            </p:nvSpPr>
            <p:spPr>
              <a:xfrm>
                <a:off x="4066931" y="2650680"/>
                <a:ext cx="2593800" cy="9358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867">
                  <a:solidFill>
                    <a:schemeClr val="tx1"/>
                  </a:solidFill>
                </a:endParaRPr>
              </a:p>
            </p:txBody>
          </p:sp>
          <p:sp>
            <p:nvSpPr>
              <p:cNvPr id="60" name="TextBox 59">
                <a:extLst>
                  <a:ext uri="{FF2B5EF4-FFF2-40B4-BE49-F238E27FC236}">
                    <a16:creationId xmlns:a16="http://schemas.microsoft.com/office/drawing/2014/main" id="{D87CF7E4-9E08-49EE-84B8-07C05C70F64E}"/>
                  </a:ext>
                </a:extLst>
              </p:cNvPr>
              <p:cNvSpPr txBox="1"/>
              <p:nvPr/>
            </p:nvSpPr>
            <p:spPr>
              <a:xfrm>
                <a:off x="4673518" y="2651283"/>
                <a:ext cx="1434162" cy="257348"/>
              </a:xfrm>
              <a:prstGeom prst="rect">
                <a:avLst/>
              </a:prstGeom>
              <a:noFill/>
            </p:spPr>
            <p:txBody>
              <a:bodyPr wrap="square" rtlCol="0">
                <a:spAutoFit/>
              </a:bodyPr>
              <a:lstStyle/>
              <a:p>
                <a:pPr algn="ctr"/>
                <a:r>
                  <a:rPr lang="en-US" sz="1200"/>
                  <a:t>Core Services</a:t>
                </a:r>
              </a:p>
            </p:txBody>
          </p:sp>
          <p:grpSp>
            <p:nvGrpSpPr>
              <p:cNvPr id="61" name="Group 60">
                <a:extLst>
                  <a:ext uri="{FF2B5EF4-FFF2-40B4-BE49-F238E27FC236}">
                    <a16:creationId xmlns:a16="http://schemas.microsoft.com/office/drawing/2014/main" id="{7C8BCFA9-1A04-4664-86C3-3F7F1884EFA2}"/>
                  </a:ext>
                </a:extLst>
              </p:cNvPr>
              <p:cNvGrpSpPr/>
              <p:nvPr/>
            </p:nvGrpSpPr>
            <p:grpSpPr>
              <a:xfrm>
                <a:off x="4169241" y="2889078"/>
                <a:ext cx="722886" cy="598082"/>
                <a:chOff x="4119366" y="2837861"/>
                <a:chExt cx="722886" cy="598082"/>
              </a:xfrm>
            </p:grpSpPr>
            <p:sp>
              <p:nvSpPr>
                <p:cNvPr id="68" name="Rectangle 67">
                  <a:extLst>
                    <a:ext uri="{FF2B5EF4-FFF2-40B4-BE49-F238E27FC236}">
                      <a16:creationId xmlns:a16="http://schemas.microsoft.com/office/drawing/2014/main" id="{CFD6B826-EEB6-44CE-A1E0-B16B19C11F2D}"/>
                    </a:ext>
                  </a:extLst>
                </p:cNvPr>
                <p:cNvSpPr/>
                <p:nvPr/>
              </p:nvSpPr>
              <p:spPr>
                <a:xfrm>
                  <a:off x="4129140" y="2837861"/>
                  <a:ext cx="713111" cy="261610"/>
                </a:xfrm>
                <a:prstGeom prst="rect">
                  <a:avLst/>
                </a:prstGeom>
                <a:solidFill>
                  <a:srgbClr val="2CD5C4"/>
                </a:solidFill>
                <a:ln/>
              </p:spPr>
              <p:style>
                <a:lnRef idx="1">
                  <a:schemeClr val="accent4"/>
                </a:lnRef>
                <a:fillRef idx="2">
                  <a:schemeClr val="accent4"/>
                </a:fillRef>
                <a:effectRef idx="1">
                  <a:schemeClr val="accent4"/>
                </a:effectRef>
                <a:fontRef idx="minor">
                  <a:schemeClr val="dk1"/>
                </a:fontRef>
              </p:style>
              <p:txBody>
                <a:bodyPr wrap="none" rtlCol="0" anchor="ctr"/>
                <a:lstStyle/>
                <a:p>
                  <a:pPr algn="ctr" defTabSz="914424"/>
                  <a:r>
                    <a:rPr lang="en-US" sz="1333" kern="0">
                      <a:solidFill>
                        <a:schemeClr val="tx1"/>
                      </a:solidFill>
                      <a:latin typeface="Arial Narrow" pitchFamily="34" charset="0"/>
                    </a:rPr>
                    <a:t>Schema</a:t>
                  </a:r>
                </a:p>
              </p:txBody>
            </p:sp>
            <p:sp>
              <p:nvSpPr>
                <p:cNvPr id="69" name="Rectangle 68">
                  <a:extLst>
                    <a:ext uri="{FF2B5EF4-FFF2-40B4-BE49-F238E27FC236}">
                      <a16:creationId xmlns:a16="http://schemas.microsoft.com/office/drawing/2014/main" id="{AF2FA44E-A8DA-470F-8A66-654AF9948C76}"/>
                    </a:ext>
                  </a:extLst>
                </p:cNvPr>
                <p:cNvSpPr/>
                <p:nvPr/>
              </p:nvSpPr>
              <p:spPr>
                <a:xfrm>
                  <a:off x="4119366" y="3174333"/>
                  <a:ext cx="722886" cy="261610"/>
                </a:xfrm>
                <a:prstGeom prst="rect">
                  <a:avLst/>
                </a:prstGeom>
                <a:solidFill>
                  <a:srgbClr val="2CD5C4"/>
                </a:solidFill>
                <a:ln/>
              </p:spPr>
              <p:style>
                <a:lnRef idx="1">
                  <a:schemeClr val="accent4"/>
                </a:lnRef>
                <a:fillRef idx="2">
                  <a:schemeClr val="accent4"/>
                </a:fillRef>
                <a:effectRef idx="1">
                  <a:schemeClr val="accent4"/>
                </a:effectRef>
                <a:fontRef idx="minor">
                  <a:schemeClr val="dk1"/>
                </a:fontRef>
              </p:style>
              <p:txBody>
                <a:bodyPr wrap="none" rtlCol="0" anchor="ctr"/>
                <a:lstStyle/>
                <a:p>
                  <a:pPr algn="ctr" defTabSz="914424"/>
                  <a:r>
                    <a:rPr lang="en-US" sz="1333" kern="0">
                      <a:solidFill>
                        <a:schemeClr val="tx1"/>
                      </a:solidFill>
                      <a:latin typeface="Arial Narrow" pitchFamily="34" charset="0"/>
                    </a:rPr>
                    <a:t>Storage</a:t>
                  </a:r>
                </a:p>
              </p:txBody>
            </p:sp>
          </p:grpSp>
          <p:grpSp>
            <p:nvGrpSpPr>
              <p:cNvPr id="62" name="Group 61">
                <a:extLst>
                  <a:ext uri="{FF2B5EF4-FFF2-40B4-BE49-F238E27FC236}">
                    <a16:creationId xmlns:a16="http://schemas.microsoft.com/office/drawing/2014/main" id="{45288212-6585-47E2-9190-EB50888251B4}"/>
                  </a:ext>
                </a:extLst>
              </p:cNvPr>
              <p:cNvGrpSpPr/>
              <p:nvPr/>
            </p:nvGrpSpPr>
            <p:grpSpPr>
              <a:xfrm>
                <a:off x="4973089" y="2889078"/>
                <a:ext cx="826380" cy="596399"/>
                <a:chOff x="4956503" y="2837861"/>
                <a:chExt cx="826380" cy="596399"/>
              </a:xfrm>
            </p:grpSpPr>
            <p:sp>
              <p:nvSpPr>
                <p:cNvPr id="66" name="Rectangle 65">
                  <a:extLst>
                    <a:ext uri="{FF2B5EF4-FFF2-40B4-BE49-F238E27FC236}">
                      <a16:creationId xmlns:a16="http://schemas.microsoft.com/office/drawing/2014/main" id="{0F556F6D-2EA0-48CC-B632-B91FD2D40EE5}"/>
                    </a:ext>
                  </a:extLst>
                </p:cNvPr>
                <p:cNvSpPr/>
                <p:nvPr/>
              </p:nvSpPr>
              <p:spPr>
                <a:xfrm>
                  <a:off x="4956503" y="2837861"/>
                  <a:ext cx="826380" cy="261610"/>
                </a:xfrm>
                <a:prstGeom prst="rect">
                  <a:avLst/>
                </a:prstGeom>
                <a:solidFill>
                  <a:srgbClr val="2CD5C4"/>
                </a:solidFill>
                <a:ln/>
              </p:spPr>
              <p:style>
                <a:lnRef idx="1">
                  <a:schemeClr val="accent4"/>
                </a:lnRef>
                <a:fillRef idx="2">
                  <a:schemeClr val="accent4"/>
                </a:fillRef>
                <a:effectRef idx="1">
                  <a:schemeClr val="accent4"/>
                </a:effectRef>
                <a:fontRef idx="minor">
                  <a:schemeClr val="dk1"/>
                </a:fontRef>
              </p:style>
              <p:txBody>
                <a:bodyPr wrap="none" rtlCol="0" anchor="ctr"/>
                <a:lstStyle/>
                <a:p>
                  <a:pPr algn="ctr" defTabSz="914424"/>
                  <a:r>
                    <a:rPr lang="en-US" sz="1333" kern="0">
                      <a:solidFill>
                        <a:schemeClr val="tx1"/>
                      </a:solidFill>
                      <a:latin typeface="Arial Narrow" pitchFamily="34" charset="0"/>
                    </a:rPr>
                    <a:t>Compliance</a:t>
                  </a:r>
                </a:p>
              </p:txBody>
            </p:sp>
            <p:sp>
              <p:nvSpPr>
                <p:cNvPr id="67" name="Rectangle 66">
                  <a:extLst>
                    <a:ext uri="{FF2B5EF4-FFF2-40B4-BE49-F238E27FC236}">
                      <a16:creationId xmlns:a16="http://schemas.microsoft.com/office/drawing/2014/main" id="{1051E4B3-B21A-426D-9DD7-CE1373256526}"/>
                    </a:ext>
                  </a:extLst>
                </p:cNvPr>
                <p:cNvSpPr/>
                <p:nvPr/>
              </p:nvSpPr>
              <p:spPr>
                <a:xfrm>
                  <a:off x="4956503" y="3172650"/>
                  <a:ext cx="826380" cy="261610"/>
                </a:xfrm>
                <a:prstGeom prst="rect">
                  <a:avLst/>
                </a:prstGeom>
                <a:solidFill>
                  <a:srgbClr val="2CD5C4"/>
                </a:solidFill>
                <a:ln/>
              </p:spPr>
              <p:style>
                <a:lnRef idx="1">
                  <a:schemeClr val="accent4"/>
                </a:lnRef>
                <a:fillRef idx="2">
                  <a:schemeClr val="accent4"/>
                </a:fillRef>
                <a:effectRef idx="1">
                  <a:schemeClr val="accent4"/>
                </a:effectRef>
                <a:fontRef idx="minor">
                  <a:schemeClr val="dk1"/>
                </a:fontRef>
              </p:style>
              <p:txBody>
                <a:bodyPr wrap="none" rtlCol="0" anchor="ctr"/>
                <a:lstStyle/>
                <a:p>
                  <a:pPr algn="ctr" defTabSz="914424"/>
                  <a:r>
                    <a:rPr lang="en-US" sz="1333" kern="0">
                      <a:solidFill>
                        <a:schemeClr val="tx1"/>
                      </a:solidFill>
                      <a:latin typeface="Arial Narrow" pitchFamily="34" charset="0"/>
                    </a:rPr>
                    <a:t>Entitlements</a:t>
                  </a:r>
                </a:p>
              </p:txBody>
            </p:sp>
          </p:grpSp>
          <p:grpSp>
            <p:nvGrpSpPr>
              <p:cNvPr id="63" name="Group 62">
                <a:extLst>
                  <a:ext uri="{FF2B5EF4-FFF2-40B4-BE49-F238E27FC236}">
                    <a16:creationId xmlns:a16="http://schemas.microsoft.com/office/drawing/2014/main" id="{EB84F5F5-0998-4832-AE6D-F3C71102E8AF}"/>
                  </a:ext>
                </a:extLst>
              </p:cNvPr>
              <p:cNvGrpSpPr/>
              <p:nvPr/>
            </p:nvGrpSpPr>
            <p:grpSpPr>
              <a:xfrm>
                <a:off x="5857339" y="2889078"/>
                <a:ext cx="718420" cy="596399"/>
                <a:chOff x="5807464" y="2837861"/>
                <a:chExt cx="718420" cy="596399"/>
              </a:xfrm>
            </p:grpSpPr>
            <p:sp>
              <p:nvSpPr>
                <p:cNvPr id="64" name="Rectangle 63">
                  <a:extLst>
                    <a:ext uri="{FF2B5EF4-FFF2-40B4-BE49-F238E27FC236}">
                      <a16:creationId xmlns:a16="http://schemas.microsoft.com/office/drawing/2014/main" id="{306CE0E7-AA10-4A3C-BD8A-6958EF9A1586}"/>
                    </a:ext>
                  </a:extLst>
                </p:cNvPr>
                <p:cNvSpPr/>
                <p:nvPr/>
              </p:nvSpPr>
              <p:spPr>
                <a:xfrm>
                  <a:off x="5807464" y="2837861"/>
                  <a:ext cx="713111" cy="261610"/>
                </a:xfrm>
                <a:prstGeom prst="rect">
                  <a:avLst/>
                </a:prstGeom>
                <a:solidFill>
                  <a:srgbClr val="2CD5C4"/>
                </a:solidFill>
                <a:ln/>
              </p:spPr>
              <p:style>
                <a:lnRef idx="1">
                  <a:schemeClr val="accent4"/>
                </a:lnRef>
                <a:fillRef idx="2">
                  <a:schemeClr val="accent4"/>
                </a:fillRef>
                <a:effectRef idx="1">
                  <a:schemeClr val="accent4"/>
                </a:effectRef>
                <a:fontRef idx="minor">
                  <a:schemeClr val="dk1"/>
                </a:fontRef>
              </p:style>
              <p:txBody>
                <a:bodyPr wrap="none" rtlCol="0" anchor="ctr"/>
                <a:lstStyle/>
                <a:p>
                  <a:pPr algn="ctr" defTabSz="914424"/>
                  <a:r>
                    <a:rPr lang="en-US" sz="1333" kern="0">
                      <a:solidFill>
                        <a:schemeClr val="tx1"/>
                      </a:solidFill>
                      <a:latin typeface="Arial Narrow" pitchFamily="34" charset="0"/>
                    </a:rPr>
                    <a:t>Notification</a:t>
                  </a:r>
                </a:p>
              </p:txBody>
            </p:sp>
            <p:sp>
              <p:nvSpPr>
                <p:cNvPr id="65" name="Rectangle 64">
                  <a:extLst>
                    <a:ext uri="{FF2B5EF4-FFF2-40B4-BE49-F238E27FC236}">
                      <a16:creationId xmlns:a16="http://schemas.microsoft.com/office/drawing/2014/main" id="{0B6D8EAC-DE1E-4A22-A099-0C63EBB0970C}"/>
                    </a:ext>
                  </a:extLst>
                </p:cNvPr>
                <p:cNvSpPr/>
                <p:nvPr/>
              </p:nvSpPr>
              <p:spPr>
                <a:xfrm>
                  <a:off x="5812773" y="3172650"/>
                  <a:ext cx="713111" cy="261610"/>
                </a:xfrm>
                <a:prstGeom prst="rect">
                  <a:avLst/>
                </a:prstGeom>
                <a:solidFill>
                  <a:srgbClr val="2CD5C4"/>
                </a:solidFill>
                <a:ln/>
              </p:spPr>
              <p:style>
                <a:lnRef idx="1">
                  <a:schemeClr val="accent4"/>
                </a:lnRef>
                <a:fillRef idx="2">
                  <a:schemeClr val="accent4"/>
                </a:fillRef>
                <a:effectRef idx="1">
                  <a:schemeClr val="accent4"/>
                </a:effectRef>
                <a:fontRef idx="minor">
                  <a:schemeClr val="dk1"/>
                </a:fontRef>
              </p:style>
              <p:txBody>
                <a:bodyPr wrap="none" rtlCol="0" anchor="ctr"/>
                <a:lstStyle/>
                <a:p>
                  <a:pPr algn="ctr" defTabSz="914424"/>
                  <a:r>
                    <a:rPr lang="en-US" sz="1333" kern="0">
                      <a:solidFill>
                        <a:schemeClr val="tx1"/>
                      </a:solidFill>
                      <a:latin typeface="Arial Narrow" pitchFamily="34" charset="0"/>
                    </a:rPr>
                    <a:t>Registry</a:t>
                  </a:r>
                </a:p>
              </p:txBody>
            </p:sp>
          </p:grpSp>
        </p:grpSp>
        <p:grpSp>
          <p:nvGrpSpPr>
            <p:cNvPr id="10" name="Group 9">
              <a:extLst>
                <a:ext uri="{FF2B5EF4-FFF2-40B4-BE49-F238E27FC236}">
                  <a16:creationId xmlns:a16="http://schemas.microsoft.com/office/drawing/2014/main" id="{54A3C377-BFD3-407E-857E-DDFABC9D2B6B}"/>
                </a:ext>
              </a:extLst>
            </p:cNvPr>
            <p:cNvGrpSpPr/>
            <p:nvPr/>
          </p:nvGrpSpPr>
          <p:grpSpPr>
            <a:xfrm>
              <a:off x="6227905" y="2637064"/>
              <a:ext cx="1657843" cy="834686"/>
              <a:chOff x="7108001" y="1508369"/>
              <a:chExt cx="1556366" cy="935891"/>
            </a:xfrm>
          </p:grpSpPr>
          <p:sp>
            <p:nvSpPr>
              <p:cNvPr id="55" name="Rectangle 54">
                <a:extLst>
                  <a:ext uri="{FF2B5EF4-FFF2-40B4-BE49-F238E27FC236}">
                    <a16:creationId xmlns:a16="http://schemas.microsoft.com/office/drawing/2014/main" id="{FD2C949C-739E-41E9-B86D-80C76F5233BA}"/>
                  </a:ext>
                </a:extLst>
              </p:cNvPr>
              <p:cNvSpPr/>
              <p:nvPr/>
            </p:nvSpPr>
            <p:spPr>
              <a:xfrm>
                <a:off x="7108001" y="1508369"/>
                <a:ext cx="1556366" cy="9358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867">
                  <a:solidFill>
                    <a:schemeClr val="tx1"/>
                  </a:solidFill>
                </a:endParaRPr>
              </a:p>
            </p:txBody>
          </p:sp>
          <p:sp>
            <p:nvSpPr>
              <p:cNvPr id="56" name="TextBox 55">
                <a:extLst>
                  <a:ext uri="{FF2B5EF4-FFF2-40B4-BE49-F238E27FC236}">
                    <a16:creationId xmlns:a16="http://schemas.microsoft.com/office/drawing/2014/main" id="{CDEF37C8-C437-42B5-98E8-740E1AB9B257}"/>
                  </a:ext>
                </a:extLst>
              </p:cNvPr>
              <p:cNvSpPr txBox="1"/>
              <p:nvPr/>
            </p:nvSpPr>
            <p:spPr>
              <a:xfrm>
                <a:off x="7182358" y="1515744"/>
                <a:ext cx="1434162" cy="257348"/>
              </a:xfrm>
              <a:prstGeom prst="rect">
                <a:avLst/>
              </a:prstGeom>
              <a:noFill/>
            </p:spPr>
            <p:txBody>
              <a:bodyPr wrap="square" rtlCol="0">
                <a:spAutoFit/>
              </a:bodyPr>
              <a:lstStyle/>
              <a:p>
                <a:pPr algn="ctr"/>
                <a:r>
                  <a:rPr lang="en-US" sz="1200"/>
                  <a:t>Helper Services</a:t>
                </a:r>
              </a:p>
            </p:txBody>
          </p:sp>
          <p:sp>
            <p:nvSpPr>
              <p:cNvPr id="57" name="Rectangle 56">
                <a:extLst>
                  <a:ext uri="{FF2B5EF4-FFF2-40B4-BE49-F238E27FC236}">
                    <a16:creationId xmlns:a16="http://schemas.microsoft.com/office/drawing/2014/main" id="{7EBDAED8-EEF7-44ED-B17A-CC1CBE6A3C38}"/>
                  </a:ext>
                </a:extLst>
              </p:cNvPr>
              <p:cNvSpPr/>
              <p:nvPr/>
            </p:nvSpPr>
            <p:spPr>
              <a:xfrm>
                <a:off x="7179456" y="1774682"/>
                <a:ext cx="1439966" cy="261610"/>
              </a:xfrm>
              <a:prstGeom prst="rect">
                <a:avLst/>
              </a:prstGeom>
              <a:solidFill>
                <a:srgbClr val="2CD5C4"/>
              </a:solidFill>
              <a:ln/>
            </p:spPr>
            <p:style>
              <a:lnRef idx="1">
                <a:schemeClr val="accent4"/>
              </a:lnRef>
              <a:fillRef idx="2">
                <a:schemeClr val="accent4"/>
              </a:fillRef>
              <a:effectRef idx="1">
                <a:schemeClr val="accent4"/>
              </a:effectRef>
              <a:fontRef idx="minor">
                <a:schemeClr val="dk1"/>
              </a:fontRef>
            </p:style>
            <p:txBody>
              <a:bodyPr wrap="none" rtlCol="0" anchor="ctr"/>
              <a:lstStyle/>
              <a:p>
                <a:pPr algn="ctr" defTabSz="914424"/>
                <a:r>
                  <a:rPr lang="en-US" sz="1333" kern="0">
                    <a:solidFill>
                      <a:schemeClr val="tx1"/>
                    </a:solidFill>
                    <a:latin typeface="Arial Narrow" pitchFamily="34" charset="0"/>
                  </a:rPr>
                  <a:t>CRS</a:t>
                </a:r>
              </a:p>
            </p:txBody>
          </p:sp>
          <p:sp>
            <p:nvSpPr>
              <p:cNvPr id="58" name="Rectangle 57">
                <a:extLst>
                  <a:ext uri="{FF2B5EF4-FFF2-40B4-BE49-F238E27FC236}">
                    <a16:creationId xmlns:a16="http://schemas.microsoft.com/office/drawing/2014/main" id="{8C764601-7D3B-4FD3-A94D-B7B22A5436B6}"/>
                  </a:ext>
                </a:extLst>
              </p:cNvPr>
              <p:cNvSpPr/>
              <p:nvPr/>
            </p:nvSpPr>
            <p:spPr>
              <a:xfrm>
                <a:off x="7179456" y="2111154"/>
                <a:ext cx="1430192" cy="261610"/>
              </a:xfrm>
              <a:prstGeom prst="rect">
                <a:avLst/>
              </a:prstGeom>
              <a:solidFill>
                <a:srgbClr val="2CD5C4"/>
              </a:solidFill>
              <a:ln/>
            </p:spPr>
            <p:style>
              <a:lnRef idx="1">
                <a:schemeClr val="accent4"/>
              </a:lnRef>
              <a:fillRef idx="2">
                <a:schemeClr val="accent4"/>
              </a:fillRef>
              <a:effectRef idx="1">
                <a:schemeClr val="accent4"/>
              </a:effectRef>
              <a:fontRef idx="minor">
                <a:schemeClr val="dk1"/>
              </a:fontRef>
            </p:style>
            <p:txBody>
              <a:bodyPr wrap="none" rtlCol="0" anchor="ctr"/>
              <a:lstStyle/>
              <a:p>
                <a:pPr algn="ctr" defTabSz="914424"/>
                <a:r>
                  <a:rPr lang="en-US" sz="1333" kern="0">
                    <a:solidFill>
                      <a:schemeClr val="tx1"/>
                    </a:solidFill>
                    <a:latin typeface="Arial Narrow" pitchFamily="34" charset="0"/>
                  </a:rPr>
                  <a:t>Units</a:t>
                </a:r>
              </a:p>
            </p:txBody>
          </p:sp>
        </p:grpSp>
        <p:sp>
          <p:nvSpPr>
            <p:cNvPr id="11" name="Rectangle 10">
              <a:extLst>
                <a:ext uri="{FF2B5EF4-FFF2-40B4-BE49-F238E27FC236}">
                  <a16:creationId xmlns:a16="http://schemas.microsoft.com/office/drawing/2014/main" id="{BE3F8636-B06F-40BF-BE8D-509EF662B6B7}"/>
                </a:ext>
              </a:extLst>
            </p:cNvPr>
            <p:cNvSpPr/>
            <p:nvPr/>
          </p:nvSpPr>
          <p:spPr>
            <a:xfrm>
              <a:off x="3320383" y="4124859"/>
              <a:ext cx="1431845" cy="23332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067">
                  <a:solidFill>
                    <a:schemeClr val="tx1"/>
                  </a:solidFill>
                  <a:latin typeface="+mj-lt"/>
                </a:rPr>
                <a:t>Document Store</a:t>
              </a:r>
            </a:p>
          </p:txBody>
        </p:sp>
        <p:sp>
          <p:nvSpPr>
            <p:cNvPr id="12" name="Rectangle 11">
              <a:extLst>
                <a:ext uri="{FF2B5EF4-FFF2-40B4-BE49-F238E27FC236}">
                  <a16:creationId xmlns:a16="http://schemas.microsoft.com/office/drawing/2014/main" id="{90BE5B35-9C72-450A-A21F-3F9F9283AA71}"/>
                </a:ext>
              </a:extLst>
            </p:cNvPr>
            <p:cNvSpPr/>
            <p:nvPr/>
          </p:nvSpPr>
          <p:spPr>
            <a:xfrm>
              <a:off x="6285655" y="4124859"/>
              <a:ext cx="1713195" cy="23332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067">
                  <a:solidFill>
                    <a:schemeClr val="tx1"/>
                  </a:solidFill>
                  <a:latin typeface="+mj-lt"/>
                </a:rPr>
                <a:t>Elastic Search</a:t>
              </a:r>
            </a:p>
          </p:txBody>
        </p:sp>
        <p:sp>
          <p:nvSpPr>
            <p:cNvPr id="13" name="TextBox 12">
              <a:extLst>
                <a:ext uri="{FF2B5EF4-FFF2-40B4-BE49-F238E27FC236}">
                  <a16:creationId xmlns:a16="http://schemas.microsoft.com/office/drawing/2014/main" id="{12F88E62-63A5-4D71-923B-4A6EE602FB8F}"/>
                </a:ext>
              </a:extLst>
            </p:cNvPr>
            <p:cNvSpPr txBox="1"/>
            <p:nvPr/>
          </p:nvSpPr>
          <p:spPr>
            <a:xfrm>
              <a:off x="615144" y="4085123"/>
              <a:ext cx="1628663" cy="348635"/>
            </a:xfrm>
            <a:prstGeom prst="rect">
              <a:avLst/>
            </a:prstGeom>
            <a:noFill/>
          </p:spPr>
          <p:txBody>
            <a:bodyPr wrap="square" rtlCol="0">
              <a:spAutoFit/>
            </a:bodyPr>
            <a:lstStyle/>
            <a:p>
              <a:pPr defTabSz="914148"/>
              <a:r>
                <a:rPr lang="en-US" sz="1067"/>
                <a:t>Provider </a:t>
              </a:r>
            </a:p>
            <a:p>
              <a:pPr defTabSz="914148"/>
              <a:r>
                <a:rPr lang="en-US" sz="1067"/>
                <a:t>Technologies</a:t>
              </a:r>
            </a:p>
          </p:txBody>
        </p:sp>
        <p:grpSp>
          <p:nvGrpSpPr>
            <p:cNvPr id="14" name="Group 13">
              <a:extLst>
                <a:ext uri="{FF2B5EF4-FFF2-40B4-BE49-F238E27FC236}">
                  <a16:creationId xmlns:a16="http://schemas.microsoft.com/office/drawing/2014/main" id="{A4C38755-E528-425B-823F-8A77A8C9F22D}"/>
                </a:ext>
              </a:extLst>
            </p:cNvPr>
            <p:cNvGrpSpPr/>
            <p:nvPr/>
          </p:nvGrpSpPr>
          <p:grpSpPr>
            <a:xfrm>
              <a:off x="3955809" y="1734866"/>
              <a:ext cx="1666448" cy="834687"/>
              <a:chOff x="5444281" y="1597658"/>
              <a:chExt cx="1556366" cy="935891"/>
            </a:xfrm>
          </p:grpSpPr>
          <p:grpSp>
            <p:nvGrpSpPr>
              <p:cNvPr id="48" name="Group 47">
                <a:extLst>
                  <a:ext uri="{FF2B5EF4-FFF2-40B4-BE49-F238E27FC236}">
                    <a16:creationId xmlns:a16="http://schemas.microsoft.com/office/drawing/2014/main" id="{14973BE8-434A-4089-920C-DA63CD89B085}"/>
                  </a:ext>
                </a:extLst>
              </p:cNvPr>
              <p:cNvGrpSpPr/>
              <p:nvPr/>
            </p:nvGrpSpPr>
            <p:grpSpPr>
              <a:xfrm>
                <a:off x="5444281" y="1597658"/>
                <a:ext cx="1556366" cy="935891"/>
                <a:chOff x="5450377" y="1500942"/>
                <a:chExt cx="1556366" cy="935891"/>
              </a:xfrm>
            </p:grpSpPr>
            <p:sp>
              <p:nvSpPr>
                <p:cNvPr id="50" name="Rectangle 49">
                  <a:extLst>
                    <a:ext uri="{FF2B5EF4-FFF2-40B4-BE49-F238E27FC236}">
                      <a16:creationId xmlns:a16="http://schemas.microsoft.com/office/drawing/2014/main" id="{8A2C2CD9-BC74-4EA4-B2A1-EDF9CA17CB55}"/>
                    </a:ext>
                  </a:extLst>
                </p:cNvPr>
                <p:cNvSpPr/>
                <p:nvPr/>
              </p:nvSpPr>
              <p:spPr>
                <a:xfrm>
                  <a:off x="5450377" y="1500942"/>
                  <a:ext cx="1556366" cy="9358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867">
                    <a:solidFill>
                      <a:schemeClr val="tx1"/>
                    </a:solidFill>
                  </a:endParaRPr>
                </a:p>
              </p:txBody>
            </p:sp>
            <p:sp>
              <p:nvSpPr>
                <p:cNvPr id="51" name="TextBox 50">
                  <a:extLst>
                    <a:ext uri="{FF2B5EF4-FFF2-40B4-BE49-F238E27FC236}">
                      <a16:creationId xmlns:a16="http://schemas.microsoft.com/office/drawing/2014/main" id="{548AF522-A1B6-4540-82A3-BB5FCCEF3AAB}"/>
                    </a:ext>
                  </a:extLst>
                </p:cNvPr>
                <p:cNvSpPr txBox="1"/>
                <p:nvPr/>
              </p:nvSpPr>
              <p:spPr>
                <a:xfrm>
                  <a:off x="5524734" y="1520493"/>
                  <a:ext cx="1434162" cy="257348"/>
                </a:xfrm>
                <a:prstGeom prst="rect">
                  <a:avLst/>
                </a:prstGeom>
                <a:noFill/>
              </p:spPr>
              <p:txBody>
                <a:bodyPr wrap="square" rtlCol="0">
                  <a:spAutoFit/>
                </a:bodyPr>
                <a:lstStyle/>
                <a:p>
                  <a:pPr algn="ctr"/>
                  <a:r>
                    <a:rPr lang="en-US" sz="1200"/>
                    <a:t>Consumption Services</a:t>
                  </a:r>
                </a:p>
              </p:txBody>
            </p:sp>
            <p:sp>
              <p:nvSpPr>
                <p:cNvPr id="52" name="Rectangle 51">
                  <a:extLst>
                    <a:ext uri="{FF2B5EF4-FFF2-40B4-BE49-F238E27FC236}">
                      <a16:creationId xmlns:a16="http://schemas.microsoft.com/office/drawing/2014/main" id="{F1733A04-64BF-4002-90EA-3CD06D7954C0}"/>
                    </a:ext>
                  </a:extLst>
                </p:cNvPr>
                <p:cNvSpPr/>
                <p:nvPr/>
              </p:nvSpPr>
              <p:spPr>
                <a:xfrm>
                  <a:off x="5521832" y="1767255"/>
                  <a:ext cx="713111" cy="261610"/>
                </a:xfrm>
                <a:prstGeom prst="rect">
                  <a:avLst/>
                </a:prstGeom>
                <a:solidFill>
                  <a:srgbClr val="2CD5C4"/>
                </a:solidFill>
                <a:ln/>
              </p:spPr>
              <p:style>
                <a:lnRef idx="1">
                  <a:schemeClr val="accent4"/>
                </a:lnRef>
                <a:fillRef idx="2">
                  <a:schemeClr val="accent4"/>
                </a:fillRef>
                <a:effectRef idx="1">
                  <a:schemeClr val="accent4"/>
                </a:effectRef>
                <a:fontRef idx="minor">
                  <a:schemeClr val="dk1"/>
                </a:fontRef>
              </p:style>
              <p:txBody>
                <a:bodyPr wrap="none" rtlCol="0" anchor="ctr"/>
                <a:lstStyle/>
                <a:p>
                  <a:pPr algn="ctr" defTabSz="914424"/>
                  <a:r>
                    <a:rPr lang="en-US" sz="1333" kern="0">
                      <a:solidFill>
                        <a:schemeClr val="tx1"/>
                      </a:solidFill>
                      <a:latin typeface="Arial Narrow" pitchFamily="34" charset="0"/>
                    </a:rPr>
                    <a:t>Data Set/File</a:t>
                  </a:r>
                </a:p>
              </p:txBody>
            </p:sp>
            <p:sp>
              <p:nvSpPr>
                <p:cNvPr id="54" name="Rectangle 53">
                  <a:extLst>
                    <a:ext uri="{FF2B5EF4-FFF2-40B4-BE49-F238E27FC236}">
                      <a16:creationId xmlns:a16="http://schemas.microsoft.com/office/drawing/2014/main" id="{D3EA5E7B-6E8D-4B32-982C-C7D0C6B1ADB5}"/>
                    </a:ext>
                  </a:extLst>
                </p:cNvPr>
                <p:cNvSpPr/>
                <p:nvPr/>
              </p:nvSpPr>
              <p:spPr>
                <a:xfrm>
                  <a:off x="6287716" y="2103727"/>
                  <a:ext cx="664308" cy="261610"/>
                </a:xfrm>
                <a:prstGeom prst="rect">
                  <a:avLst/>
                </a:prstGeom>
                <a:solidFill>
                  <a:srgbClr val="2CD5C4"/>
                </a:solidFill>
                <a:ln/>
              </p:spPr>
              <p:style>
                <a:lnRef idx="1">
                  <a:schemeClr val="accent4"/>
                </a:lnRef>
                <a:fillRef idx="2">
                  <a:schemeClr val="accent4"/>
                </a:fillRef>
                <a:effectRef idx="1">
                  <a:schemeClr val="accent4"/>
                </a:effectRef>
                <a:fontRef idx="minor">
                  <a:schemeClr val="dk1"/>
                </a:fontRef>
              </p:style>
              <p:txBody>
                <a:bodyPr wrap="none" rtlCol="0" anchor="ctr"/>
                <a:lstStyle/>
                <a:p>
                  <a:pPr algn="ctr" defTabSz="914424"/>
                  <a:r>
                    <a:rPr lang="en-US" sz="1333" kern="0">
                      <a:solidFill>
                        <a:schemeClr val="tx1"/>
                      </a:solidFill>
                      <a:latin typeface="Arial Narrow" pitchFamily="34" charset="0"/>
                    </a:rPr>
                    <a:t>Indexer</a:t>
                  </a:r>
                </a:p>
              </p:txBody>
            </p:sp>
          </p:grpSp>
          <p:sp>
            <p:nvSpPr>
              <p:cNvPr id="49" name="Rectangle 48">
                <a:extLst>
                  <a:ext uri="{FF2B5EF4-FFF2-40B4-BE49-F238E27FC236}">
                    <a16:creationId xmlns:a16="http://schemas.microsoft.com/office/drawing/2014/main" id="{FDDE9F0E-BEF0-45F4-8F01-107049971091}"/>
                  </a:ext>
                </a:extLst>
              </p:cNvPr>
              <p:cNvSpPr/>
              <p:nvPr/>
            </p:nvSpPr>
            <p:spPr>
              <a:xfrm>
                <a:off x="6281619" y="1862745"/>
                <a:ext cx="664309" cy="261610"/>
              </a:xfrm>
              <a:prstGeom prst="rect">
                <a:avLst/>
              </a:prstGeom>
              <a:solidFill>
                <a:srgbClr val="2CD5C4"/>
              </a:solidFill>
              <a:ln/>
            </p:spPr>
            <p:style>
              <a:lnRef idx="1">
                <a:schemeClr val="accent4"/>
              </a:lnRef>
              <a:fillRef idx="2">
                <a:schemeClr val="accent4"/>
              </a:fillRef>
              <a:effectRef idx="1">
                <a:schemeClr val="accent4"/>
              </a:effectRef>
              <a:fontRef idx="minor">
                <a:schemeClr val="dk1"/>
              </a:fontRef>
            </p:style>
            <p:txBody>
              <a:bodyPr wrap="none" rtlCol="0" anchor="ctr"/>
              <a:lstStyle/>
              <a:p>
                <a:pPr algn="ctr" defTabSz="914424"/>
                <a:r>
                  <a:rPr lang="en-US" sz="1333" kern="0">
                    <a:solidFill>
                      <a:schemeClr val="tx1"/>
                    </a:solidFill>
                    <a:latin typeface="Arial Narrow" pitchFamily="34" charset="0"/>
                  </a:rPr>
                  <a:t>Search</a:t>
                </a:r>
              </a:p>
            </p:txBody>
          </p:sp>
        </p:grpSp>
        <p:grpSp>
          <p:nvGrpSpPr>
            <p:cNvPr id="15" name="Group 14">
              <a:extLst>
                <a:ext uri="{FF2B5EF4-FFF2-40B4-BE49-F238E27FC236}">
                  <a16:creationId xmlns:a16="http://schemas.microsoft.com/office/drawing/2014/main" id="{75ACC183-6BEE-4B5C-ADBE-33256EDB5B7C}"/>
                </a:ext>
              </a:extLst>
            </p:cNvPr>
            <p:cNvGrpSpPr/>
            <p:nvPr/>
          </p:nvGrpSpPr>
          <p:grpSpPr>
            <a:xfrm>
              <a:off x="1742775" y="1734866"/>
              <a:ext cx="1666448" cy="834687"/>
              <a:chOff x="3780562" y="1500942"/>
              <a:chExt cx="1556366" cy="935891"/>
            </a:xfrm>
          </p:grpSpPr>
          <p:sp>
            <p:nvSpPr>
              <p:cNvPr id="43" name="Rectangle 42">
                <a:extLst>
                  <a:ext uri="{FF2B5EF4-FFF2-40B4-BE49-F238E27FC236}">
                    <a16:creationId xmlns:a16="http://schemas.microsoft.com/office/drawing/2014/main" id="{0FAEB56B-51E4-4E3A-910C-E0C2EE9FAB9D}"/>
                  </a:ext>
                </a:extLst>
              </p:cNvPr>
              <p:cNvSpPr/>
              <p:nvPr/>
            </p:nvSpPr>
            <p:spPr>
              <a:xfrm>
                <a:off x="3780562" y="1500942"/>
                <a:ext cx="1556366" cy="9358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867">
                  <a:solidFill>
                    <a:schemeClr val="tx1"/>
                  </a:solidFill>
                </a:endParaRPr>
              </a:p>
            </p:txBody>
          </p:sp>
          <p:sp>
            <p:nvSpPr>
              <p:cNvPr id="44" name="TextBox 43">
                <a:extLst>
                  <a:ext uri="{FF2B5EF4-FFF2-40B4-BE49-F238E27FC236}">
                    <a16:creationId xmlns:a16="http://schemas.microsoft.com/office/drawing/2014/main" id="{F94BD5A8-042F-4DB7-B925-C6C81121E33A}"/>
                  </a:ext>
                </a:extLst>
              </p:cNvPr>
              <p:cNvSpPr txBox="1"/>
              <p:nvPr/>
            </p:nvSpPr>
            <p:spPr>
              <a:xfrm>
                <a:off x="3854919" y="1520493"/>
                <a:ext cx="1434162" cy="257348"/>
              </a:xfrm>
              <a:prstGeom prst="rect">
                <a:avLst/>
              </a:prstGeom>
              <a:noFill/>
            </p:spPr>
            <p:txBody>
              <a:bodyPr wrap="square" rtlCol="0">
                <a:spAutoFit/>
              </a:bodyPr>
              <a:lstStyle/>
              <a:p>
                <a:pPr algn="ctr"/>
                <a:r>
                  <a:rPr lang="en-US" sz="1200"/>
                  <a:t>Ingestion Services</a:t>
                </a:r>
              </a:p>
            </p:txBody>
          </p:sp>
          <p:sp>
            <p:nvSpPr>
              <p:cNvPr id="45" name="Rectangle 44">
                <a:extLst>
                  <a:ext uri="{FF2B5EF4-FFF2-40B4-BE49-F238E27FC236}">
                    <a16:creationId xmlns:a16="http://schemas.microsoft.com/office/drawing/2014/main" id="{8ABC263A-EE8B-4532-A07F-98778785EA4B}"/>
                  </a:ext>
                </a:extLst>
              </p:cNvPr>
              <p:cNvSpPr/>
              <p:nvPr/>
            </p:nvSpPr>
            <p:spPr>
              <a:xfrm>
                <a:off x="3852017" y="1767255"/>
                <a:ext cx="1439966" cy="261610"/>
              </a:xfrm>
              <a:prstGeom prst="rect">
                <a:avLst/>
              </a:prstGeom>
              <a:solidFill>
                <a:srgbClr val="2CD5C4"/>
              </a:solidFill>
              <a:ln/>
            </p:spPr>
            <p:style>
              <a:lnRef idx="1">
                <a:schemeClr val="accent4"/>
              </a:lnRef>
              <a:fillRef idx="2">
                <a:schemeClr val="accent4"/>
              </a:fillRef>
              <a:effectRef idx="1">
                <a:schemeClr val="accent4"/>
              </a:effectRef>
              <a:fontRef idx="minor">
                <a:schemeClr val="dk1"/>
              </a:fontRef>
            </p:style>
            <p:txBody>
              <a:bodyPr wrap="none" rtlCol="0" anchor="ctr"/>
              <a:lstStyle/>
              <a:p>
                <a:pPr algn="ctr" defTabSz="914424"/>
                <a:r>
                  <a:rPr lang="en-US" sz="1333" kern="0">
                    <a:solidFill>
                      <a:schemeClr val="tx1"/>
                    </a:solidFill>
                    <a:latin typeface="Arial Narrow" pitchFamily="34" charset="0"/>
                  </a:rPr>
                  <a:t>Workflow Service</a:t>
                </a:r>
              </a:p>
            </p:txBody>
          </p:sp>
          <p:sp>
            <p:nvSpPr>
              <p:cNvPr id="46" name="Rectangle 45">
                <a:extLst>
                  <a:ext uri="{FF2B5EF4-FFF2-40B4-BE49-F238E27FC236}">
                    <a16:creationId xmlns:a16="http://schemas.microsoft.com/office/drawing/2014/main" id="{19E3116C-52AC-4D6D-9AD8-BF680E483FDA}"/>
                  </a:ext>
                </a:extLst>
              </p:cNvPr>
              <p:cNvSpPr/>
              <p:nvPr/>
            </p:nvSpPr>
            <p:spPr>
              <a:xfrm>
                <a:off x="3842242" y="2103727"/>
                <a:ext cx="722886" cy="261610"/>
              </a:xfrm>
              <a:prstGeom prst="rect">
                <a:avLst/>
              </a:prstGeom>
              <a:solidFill>
                <a:srgbClr val="2CD5C4"/>
              </a:solidFill>
              <a:ln/>
            </p:spPr>
            <p:style>
              <a:lnRef idx="1">
                <a:schemeClr val="accent4"/>
              </a:lnRef>
              <a:fillRef idx="2">
                <a:schemeClr val="accent4"/>
              </a:fillRef>
              <a:effectRef idx="1">
                <a:schemeClr val="accent4"/>
              </a:effectRef>
              <a:fontRef idx="minor">
                <a:schemeClr val="dk1"/>
              </a:fontRef>
            </p:style>
            <p:txBody>
              <a:bodyPr wrap="none" rtlCol="0" anchor="ctr"/>
              <a:lstStyle/>
              <a:p>
                <a:pPr algn="ctr" defTabSz="914424"/>
                <a:r>
                  <a:rPr lang="en-US" sz="1333" kern="0">
                    <a:solidFill>
                      <a:schemeClr val="tx1"/>
                    </a:solidFill>
                    <a:latin typeface="Arial Narrow" pitchFamily="34" charset="0"/>
                  </a:rPr>
                  <a:t>Parsers</a:t>
                </a:r>
              </a:p>
            </p:txBody>
          </p:sp>
          <p:sp>
            <p:nvSpPr>
              <p:cNvPr id="47" name="Rectangle 46">
                <a:extLst>
                  <a:ext uri="{FF2B5EF4-FFF2-40B4-BE49-F238E27FC236}">
                    <a16:creationId xmlns:a16="http://schemas.microsoft.com/office/drawing/2014/main" id="{954371B7-7DF6-4EC1-A6B6-D563D006EFC4}"/>
                  </a:ext>
                </a:extLst>
              </p:cNvPr>
              <p:cNvSpPr/>
              <p:nvPr/>
            </p:nvSpPr>
            <p:spPr>
              <a:xfrm>
                <a:off x="4617901" y="2103727"/>
                <a:ext cx="664308" cy="261610"/>
              </a:xfrm>
              <a:prstGeom prst="rect">
                <a:avLst/>
              </a:prstGeom>
              <a:solidFill>
                <a:srgbClr val="2CD5C4"/>
              </a:solidFill>
              <a:ln/>
            </p:spPr>
            <p:style>
              <a:lnRef idx="1">
                <a:schemeClr val="accent4"/>
              </a:lnRef>
              <a:fillRef idx="2">
                <a:schemeClr val="accent4"/>
              </a:fillRef>
              <a:effectRef idx="1">
                <a:schemeClr val="accent4"/>
              </a:effectRef>
              <a:fontRef idx="minor">
                <a:schemeClr val="dk1"/>
              </a:fontRef>
            </p:style>
            <p:txBody>
              <a:bodyPr wrap="none" rtlCol="0" anchor="ctr"/>
              <a:lstStyle/>
              <a:p>
                <a:pPr algn="ctr" defTabSz="914424"/>
                <a:r>
                  <a:rPr lang="en-US" sz="1333" kern="0">
                    <a:solidFill>
                      <a:schemeClr val="tx1"/>
                    </a:solidFill>
                    <a:latin typeface="Arial Narrow" pitchFamily="34" charset="0"/>
                  </a:rPr>
                  <a:t>Workflows</a:t>
                </a:r>
              </a:p>
            </p:txBody>
          </p:sp>
        </p:grpSp>
        <p:sp>
          <p:nvSpPr>
            <p:cNvPr id="16" name="TextBox 15">
              <a:extLst>
                <a:ext uri="{FF2B5EF4-FFF2-40B4-BE49-F238E27FC236}">
                  <a16:creationId xmlns:a16="http://schemas.microsoft.com/office/drawing/2014/main" id="{D803AD64-AF13-4908-9C40-4FB9C7EA82FB}"/>
                </a:ext>
              </a:extLst>
            </p:cNvPr>
            <p:cNvSpPr txBox="1"/>
            <p:nvPr/>
          </p:nvSpPr>
          <p:spPr>
            <a:xfrm>
              <a:off x="2220840" y="1338984"/>
              <a:ext cx="1373865" cy="212571"/>
            </a:xfrm>
            <a:prstGeom prst="rect">
              <a:avLst/>
            </a:prstGeom>
            <a:noFill/>
          </p:spPr>
          <p:txBody>
            <a:bodyPr wrap="square" rtlCol="0">
              <a:spAutoFit/>
            </a:bodyPr>
            <a:lstStyle/>
            <a:p>
              <a:pPr algn="ctr"/>
              <a:r>
                <a:rPr lang="en-US" sz="1067"/>
                <a:t>OSDU Platform Layer</a:t>
              </a:r>
            </a:p>
          </p:txBody>
        </p:sp>
        <p:cxnSp>
          <p:nvCxnSpPr>
            <p:cNvPr id="17" name="Straight Connector 16">
              <a:extLst>
                <a:ext uri="{FF2B5EF4-FFF2-40B4-BE49-F238E27FC236}">
                  <a16:creationId xmlns:a16="http://schemas.microsoft.com/office/drawing/2014/main" id="{F7E96952-E23E-403E-8A9E-63DCBE701B9D}"/>
                </a:ext>
              </a:extLst>
            </p:cNvPr>
            <p:cNvCxnSpPr>
              <a:cxnSpLocks/>
            </p:cNvCxnSpPr>
            <p:nvPr/>
          </p:nvCxnSpPr>
          <p:spPr>
            <a:xfrm flipV="1">
              <a:off x="649678" y="1244738"/>
              <a:ext cx="8179557" cy="8786"/>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sp>
          <p:nvSpPr>
            <p:cNvPr id="19" name="Rounded Rectangle 122">
              <a:extLst>
                <a:ext uri="{FF2B5EF4-FFF2-40B4-BE49-F238E27FC236}">
                  <a16:creationId xmlns:a16="http://schemas.microsoft.com/office/drawing/2014/main" id="{C8302AA0-A6F2-4A1F-BCED-3B5571F1F124}"/>
                </a:ext>
              </a:extLst>
            </p:cNvPr>
            <p:cNvSpPr/>
            <p:nvPr/>
          </p:nvSpPr>
          <p:spPr>
            <a:xfrm>
              <a:off x="2375554" y="693132"/>
              <a:ext cx="4793730" cy="424903"/>
            </a:xfrm>
            <a:prstGeom prst="roundRect">
              <a:avLst>
                <a:gd name="adj" fmla="val 7896"/>
              </a:avLst>
            </a:prstGeom>
            <a:solidFill>
              <a:schemeClr val="bg1"/>
            </a:solidFill>
            <a:ln cap="rnd">
              <a:noFill/>
              <a:prstDash val="dash"/>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solidFill>
              </a:endParaRPr>
            </a:p>
          </p:txBody>
        </p:sp>
        <p:grpSp>
          <p:nvGrpSpPr>
            <p:cNvPr id="20" name="Group 19">
              <a:extLst>
                <a:ext uri="{FF2B5EF4-FFF2-40B4-BE49-F238E27FC236}">
                  <a16:creationId xmlns:a16="http://schemas.microsoft.com/office/drawing/2014/main" id="{E2291755-A08D-48F8-9AD5-41760E29E41C}"/>
                </a:ext>
              </a:extLst>
            </p:cNvPr>
            <p:cNvGrpSpPr/>
            <p:nvPr/>
          </p:nvGrpSpPr>
          <p:grpSpPr>
            <a:xfrm>
              <a:off x="810232" y="2632685"/>
              <a:ext cx="2598992" cy="839065"/>
              <a:chOff x="4566824" y="1592749"/>
              <a:chExt cx="2433823" cy="940800"/>
            </a:xfrm>
          </p:grpSpPr>
          <p:grpSp>
            <p:nvGrpSpPr>
              <p:cNvPr id="36" name="Group 35">
                <a:extLst>
                  <a:ext uri="{FF2B5EF4-FFF2-40B4-BE49-F238E27FC236}">
                    <a16:creationId xmlns:a16="http://schemas.microsoft.com/office/drawing/2014/main" id="{8E5564AB-E9F8-40F2-9A56-F08EA2CE01E3}"/>
                  </a:ext>
                </a:extLst>
              </p:cNvPr>
              <p:cNvGrpSpPr/>
              <p:nvPr/>
            </p:nvGrpSpPr>
            <p:grpSpPr>
              <a:xfrm>
                <a:off x="4566824" y="1592749"/>
                <a:ext cx="2433823" cy="940800"/>
                <a:chOff x="4572920" y="1496033"/>
                <a:chExt cx="2433823" cy="940800"/>
              </a:xfrm>
            </p:grpSpPr>
            <p:sp>
              <p:nvSpPr>
                <p:cNvPr id="38" name="Rectangle 37">
                  <a:extLst>
                    <a:ext uri="{FF2B5EF4-FFF2-40B4-BE49-F238E27FC236}">
                      <a16:creationId xmlns:a16="http://schemas.microsoft.com/office/drawing/2014/main" id="{949ADE37-70F4-4EA2-9008-0A5F10891CB4}"/>
                    </a:ext>
                  </a:extLst>
                </p:cNvPr>
                <p:cNvSpPr/>
                <p:nvPr/>
              </p:nvSpPr>
              <p:spPr>
                <a:xfrm>
                  <a:off x="4572920" y="1500942"/>
                  <a:ext cx="2433823" cy="9358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867">
                    <a:solidFill>
                      <a:schemeClr val="tx1"/>
                    </a:solidFill>
                  </a:endParaRPr>
                </a:p>
              </p:txBody>
            </p:sp>
            <p:sp>
              <p:nvSpPr>
                <p:cNvPr id="39" name="TextBox 38">
                  <a:extLst>
                    <a:ext uri="{FF2B5EF4-FFF2-40B4-BE49-F238E27FC236}">
                      <a16:creationId xmlns:a16="http://schemas.microsoft.com/office/drawing/2014/main" id="{176307D3-3F97-42E2-A570-1E6C1C781615}"/>
                    </a:ext>
                  </a:extLst>
                </p:cNvPr>
                <p:cNvSpPr txBox="1"/>
                <p:nvPr/>
              </p:nvSpPr>
              <p:spPr>
                <a:xfrm>
                  <a:off x="5027747" y="1496033"/>
                  <a:ext cx="1434162" cy="257348"/>
                </a:xfrm>
                <a:prstGeom prst="rect">
                  <a:avLst/>
                </a:prstGeom>
                <a:noFill/>
              </p:spPr>
              <p:txBody>
                <a:bodyPr wrap="square" rtlCol="0">
                  <a:spAutoFit/>
                </a:bodyPr>
                <a:lstStyle/>
                <a:p>
                  <a:pPr algn="ctr"/>
                  <a:r>
                    <a:rPr lang="en-US" sz="1200"/>
                    <a:t>Domain DM Services</a:t>
                  </a:r>
                </a:p>
              </p:txBody>
            </p:sp>
            <p:sp>
              <p:nvSpPr>
                <p:cNvPr id="40" name="Rectangle 39">
                  <a:extLst>
                    <a:ext uri="{FF2B5EF4-FFF2-40B4-BE49-F238E27FC236}">
                      <a16:creationId xmlns:a16="http://schemas.microsoft.com/office/drawing/2014/main" id="{E066E3D5-DD05-47AC-963B-D7FC6EFF8C7C}"/>
                    </a:ext>
                  </a:extLst>
                </p:cNvPr>
                <p:cNvSpPr/>
                <p:nvPr/>
              </p:nvSpPr>
              <p:spPr>
                <a:xfrm>
                  <a:off x="5521832" y="1767255"/>
                  <a:ext cx="713111" cy="261610"/>
                </a:xfrm>
                <a:prstGeom prst="rect">
                  <a:avLst/>
                </a:prstGeom>
                <a:solidFill>
                  <a:srgbClr val="FFC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067">
                      <a:solidFill>
                        <a:schemeClr val="bg1"/>
                      </a:solidFill>
                      <a:latin typeface="+mj-lt"/>
                    </a:rPr>
                    <a:t>Wellbore</a:t>
                  </a:r>
                </a:p>
              </p:txBody>
            </p:sp>
          </p:grpSp>
          <p:sp>
            <p:nvSpPr>
              <p:cNvPr id="37" name="Rectangle 36">
                <a:extLst>
                  <a:ext uri="{FF2B5EF4-FFF2-40B4-BE49-F238E27FC236}">
                    <a16:creationId xmlns:a16="http://schemas.microsoft.com/office/drawing/2014/main" id="{D70B26B3-4169-4E50-8DBB-F0BC71B17338}"/>
                  </a:ext>
                </a:extLst>
              </p:cNvPr>
              <p:cNvSpPr/>
              <p:nvPr/>
            </p:nvSpPr>
            <p:spPr>
              <a:xfrm>
                <a:off x="6281619" y="1862745"/>
                <a:ext cx="664309" cy="261610"/>
              </a:xfrm>
              <a:prstGeom prst="rect">
                <a:avLst/>
              </a:prstGeom>
              <a:solidFill>
                <a:srgbClr val="2CD5C4"/>
              </a:solidFill>
              <a:ln/>
            </p:spPr>
            <p:style>
              <a:lnRef idx="1">
                <a:schemeClr val="accent4"/>
              </a:lnRef>
              <a:fillRef idx="2">
                <a:schemeClr val="accent4"/>
              </a:fillRef>
              <a:effectRef idx="1">
                <a:schemeClr val="accent4"/>
              </a:effectRef>
              <a:fontRef idx="minor">
                <a:schemeClr val="dk1"/>
              </a:fontRef>
            </p:style>
            <p:txBody>
              <a:bodyPr wrap="none" rtlCol="0" anchor="ctr"/>
              <a:lstStyle/>
              <a:p>
                <a:pPr algn="ctr" defTabSz="914424"/>
                <a:r>
                  <a:rPr lang="en-US" sz="1333" kern="0">
                    <a:solidFill>
                      <a:schemeClr val="tx1"/>
                    </a:solidFill>
                    <a:latin typeface="Arial Narrow" pitchFamily="34" charset="0"/>
                  </a:rPr>
                  <a:t>Seismic</a:t>
                </a:r>
              </a:p>
            </p:txBody>
          </p:sp>
        </p:grpSp>
        <p:sp>
          <p:nvSpPr>
            <p:cNvPr id="21" name="Rectangle 20">
              <a:extLst>
                <a:ext uri="{FF2B5EF4-FFF2-40B4-BE49-F238E27FC236}">
                  <a16:creationId xmlns:a16="http://schemas.microsoft.com/office/drawing/2014/main" id="{06041B2D-0647-4C66-963A-C39FE69A98EF}"/>
                </a:ext>
              </a:extLst>
            </p:cNvPr>
            <p:cNvSpPr/>
            <p:nvPr/>
          </p:nvSpPr>
          <p:spPr>
            <a:xfrm>
              <a:off x="1806332" y="4140035"/>
              <a:ext cx="1431844" cy="23332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067">
                  <a:solidFill>
                    <a:schemeClr val="tx1"/>
                  </a:solidFill>
                  <a:latin typeface="+mj-lt"/>
                </a:rPr>
                <a:t>Other Stores</a:t>
              </a:r>
            </a:p>
          </p:txBody>
        </p:sp>
        <p:sp>
          <p:nvSpPr>
            <p:cNvPr id="22" name="Rectangle 21">
              <a:extLst>
                <a:ext uri="{FF2B5EF4-FFF2-40B4-BE49-F238E27FC236}">
                  <a16:creationId xmlns:a16="http://schemas.microsoft.com/office/drawing/2014/main" id="{7F835885-2C83-4926-9E1D-08E1D8C6CEE9}"/>
                </a:ext>
              </a:extLst>
            </p:cNvPr>
            <p:cNvSpPr/>
            <p:nvPr/>
          </p:nvSpPr>
          <p:spPr>
            <a:xfrm>
              <a:off x="4788425" y="4119338"/>
              <a:ext cx="1431845" cy="23332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067">
                  <a:solidFill>
                    <a:schemeClr val="tx1"/>
                  </a:solidFill>
                  <a:latin typeface="+mj-lt"/>
                </a:rPr>
                <a:t>Blob Store</a:t>
              </a:r>
            </a:p>
          </p:txBody>
        </p:sp>
        <p:sp>
          <p:nvSpPr>
            <p:cNvPr id="23" name="Rectangle 22">
              <a:extLst>
                <a:ext uri="{FF2B5EF4-FFF2-40B4-BE49-F238E27FC236}">
                  <a16:creationId xmlns:a16="http://schemas.microsoft.com/office/drawing/2014/main" id="{F4F5E997-580A-4422-8733-9DCED8FBAD04}"/>
                </a:ext>
              </a:extLst>
            </p:cNvPr>
            <p:cNvSpPr/>
            <p:nvPr/>
          </p:nvSpPr>
          <p:spPr>
            <a:xfrm>
              <a:off x="609161" y="1326433"/>
              <a:ext cx="7747151" cy="280928"/>
            </a:xfrm>
            <a:prstGeom prst="rect">
              <a:avLst/>
            </a:prstGeom>
            <a:solidFill>
              <a:srgbClr val="2CD5C4"/>
            </a:solidFill>
            <a:ln/>
          </p:spPr>
          <p:style>
            <a:lnRef idx="1">
              <a:schemeClr val="accent4"/>
            </a:lnRef>
            <a:fillRef idx="2">
              <a:schemeClr val="accent4"/>
            </a:fillRef>
            <a:effectRef idx="1">
              <a:schemeClr val="accent4"/>
            </a:effectRef>
            <a:fontRef idx="minor">
              <a:schemeClr val="dk1"/>
            </a:fontRef>
          </p:style>
          <p:txBody>
            <a:bodyPr wrap="none" rtlCol="0" anchor="ctr"/>
            <a:lstStyle/>
            <a:p>
              <a:pPr algn="ctr" defTabSz="914424"/>
              <a:r>
                <a:rPr lang="en-US" sz="1400" b="1" kern="0">
                  <a:latin typeface="Arial Narrow" pitchFamily="34" charset="0"/>
                </a:rPr>
                <a:t>OSDU API</a:t>
              </a:r>
            </a:p>
          </p:txBody>
        </p:sp>
        <p:sp>
          <p:nvSpPr>
            <p:cNvPr id="24" name="Rectangle 23">
              <a:extLst>
                <a:ext uri="{FF2B5EF4-FFF2-40B4-BE49-F238E27FC236}">
                  <a16:creationId xmlns:a16="http://schemas.microsoft.com/office/drawing/2014/main" id="{A91A7259-3436-403D-89CA-F276C109DF5C}"/>
                </a:ext>
              </a:extLst>
            </p:cNvPr>
            <p:cNvSpPr/>
            <p:nvPr/>
          </p:nvSpPr>
          <p:spPr>
            <a:xfrm>
              <a:off x="609161" y="3569174"/>
              <a:ext cx="7747152" cy="280928"/>
            </a:xfrm>
            <a:prstGeom prst="rect">
              <a:avLst/>
            </a:prstGeom>
            <a:solidFill>
              <a:srgbClr val="2CD5C4"/>
            </a:solidFill>
            <a:ln/>
          </p:spPr>
          <p:style>
            <a:lnRef idx="1">
              <a:schemeClr val="accent4"/>
            </a:lnRef>
            <a:fillRef idx="2">
              <a:schemeClr val="accent4"/>
            </a:fillRef>
            <a:effectRef idx="1">
              <a:schemeClr val="accent4"/>
            </a:effectRef>
            <a:fontRef idx="minor">
              <a:schemeClr val="dk1"/>
            </a:fontRef>
          </p:style>
          <p:txBody>
            <a:bodyPr wrap="none" rtlCol="0" anchor="ctr"/>
            <a:lstStyle/>
            <a:p>
              <a:pPr algn="ctr" defTabSz="914424"/>
              <a:r>
                <a:rPr lang="en-US" sz="1400" b="1" kern="0">
                  <a:latin typeface="Arial Narrow" pitchFamily="34" charset="0"/>
                </a:rPr>
                <a:t>Service Provider Interface</a:t>
              </a:r>
            </a:p>
          </p:txBody>
        </p:sp>
        <p:sp>
          <p:nvSpPr>
            <p:cNvPr id="25" name="Rectangle 24">
              <a:extLst>
                <a:ext uri="{FF2B5EF4-FFF2-40B4-BE49-F238E27FC236}">
                  <a16:creationId xmlns:a16="http://schemas.microsoft.com/office/drawing/2014/main" id="{12F6361F-2168-4018-91F5-472BCD9F216B}"/>
                </a:ext>
              </a:extLst>
            </p:cNvPr>
            <p:cNvSpPr/>
            <p:nvPr/>
          </p:nvSpPr>
          <p:spPr>
            <a:xfrm>
              <a:off x="615061" y="4570118"/>
              <a:ext cx="7741045" cy="280928"/>
            </a:xfrm>
            <a:prstGeom prst="rect">
              <a:avLst/>
            </a:prstGeom>
            <a:solidFill>
              <a:srgbClr val="9DA0AD"/>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4"/>
              <a:r>
                <a:rPr lang="en-US" sz="1200" b="1" kern="0">
                  <a:solidFill>
                    <a:schemeClr val="tx1"/>
                  </a:solidFill>
                  <a:latin typeface="Arial Narrow" pitchFamily="34" charset="0"/>
                </a:rPr>
                <a:t>Provider Operations</a:t>
              </a:r>
            </a:p>
          </p:txBody>
        </p:sp>
        <p:sp>
          <p:nvSpPr>
            <p:cNvPr id="26" name="TextBox 25">
              <a:extLst>
                <a:ext uri="{FF2B5EF4-FFF2-40B4-BE49-F238E27FC236}">
                  <a16:creationId xmlns:a16="http://schemas.microsoft.com/office/drawing/2014/main" id="{810F75E2-F8B0-43EB-ABDC-4E593CFF18A2}"/>
                </a:ext>
              </a:extLst>
            </p:cNvPr>
            <p:cNvSpPr txBox="1"/>
            <p:nvPr/>
          </p:nvSpPr>
          <p:spPr>
            <a:xfrm>
              <a:off x="8622325" y="2247443"/>
              <a:ext cx="726722" cy="484700"/>
            </a:xfrm>
            <a:prstGeom prst="rect">
              <a:avLst/>
            </a:prstGeom>
            <a:noFill/>
          </p:spPr>
          <p:txBody>
            <a:bodyPr wrap="square" rtlCol="0">
              <a:spAutoFit/>
            </a:bodyPr>
            <a:lstStyle/>
            <a:p>
              <a:r>
                <a:rPr lang="en-US" sz="1067"/>
                <a:t>OSDU </a:t>
              </a:r>
            </a:p>
            <a:p>
              <a:r>
                <a:rPr lang="en-US" sz="1067"/>
                <a:t>Platform </a:t>
              </a:r>
            </a:p>
            <a:p>
              <a:r>
                <a:rPr lang="en-US" sz="1067"/>
                <a:t>Layer</a:t>
              </a:r>
            </a:p>
          </p:txBody>
        </p:sp>
        <p:cxnSp>
          <p:nvCxnSpPr>
            <p:cNvPr id="27" name="Straight Connector 26">
              <a:extLst>
                <a:ext uri="{FF2B5EF4-FFF2-40B4-BE49-F238E27FC236}">
                  <a16:creationId xmlns:a16="http://schemas.microsoft.com/office/drawing/2014/main" id="{1A681139-C46A-4D93-8C44-C4E9E3A88690}"/>
                </a:ext>
              </a:extLst>
            </p:cNvPr>
            <p:cNvCxnSpPr>
              <a:cxnSpLocks/>
            </p:cNvCxnSpPr>
            <p:nvPr/>
          </p:nvCxnSpPr>
          <p:spPr>
            <a:xfrm flipV="1">
              <a:off x="569814" y="3918677"/>
              <a:ext cx="8179557" cy="8786"/>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77079EB1-64EE-4F76-A047-7C09358BB205}"/>
                </a:ext>
              </a:extLst>
            </p:cNvPr>
            <p:cNvSpPr txBox="1"/>
            <p:nvPr/>
          </p:nvSpPr>
          <p:spPr>
            <a:xfrm rot="16200000">
              <a:off x="7857097" y="1962059"/>
              <a:ext cx="773299" cy="190597"/>
            </a:xfrm>
            <a:prstGeom prst="rect">
              <a:avLst/>
            </a:prstGeom>
            <a:noFill/>
          </p:spPr>
          <p:txBody>
            <a:bodyPr wrap="none" rtlCol="0">
              <a:spAutoFit/>
            </a:bodyPr>
            <a:lstStyle/>
            <a:p>
              <a:pPr algn="ctr"/>
              <a:r>
                <a:rPr lang="en-US" sz="933">
                  <a:solidFill>
                    <a:schemeClr val="bg1"/>
                  </a:solidFill>
                </a:rPr>
                <a:t>Data Services</a:t>
              </a:r>
            </a:p>
          </p:txBody>
        </p:sp>
        <p:sp>
          <p:nvSpPr>
            <p:cNvPr id="30" name="TextBox 29">
              <a:extLst>
                <a:ext uri="{FF2B5EF4-FFF2-40B4-BE49-F238E27FC236}">
                  <a16:creationId xmlns:a16="http://schemas.microsoft.com/office/drawing/2014/main" id="{B4A3849E-13F4-4080-85D3-98B4449EF9B6}"/>
                </a:ext>
              </a:extLst>
            </p:cNvPr>
            <p:cNvSpPr txBox="1"/>
            <p:nvPr/>
          </p:nvSpPr>
          <p:spPr>
            <a:xfrm rot="16200000">
              <a:off x="7776742" y="2984452"/>
              <a:ext cx="934015" cy="190597"/>
            </a:xfrm>
            <a:prstGeom prst="rect">
              <a:avLst/>
            </a:prstGeom>
            <a:noFill/>
          </p:spPr>
          <p:txBody>
            <a:bodyPr wrap="none" rtlCol="0">
              <a:spAutoFit/>
            </a:bodyPr>
            <a:lstStyle/>
            <a:p>
              <a:pPr algn="ctr"/>
              <a:r>
                <a:rPr lang="en-US" sz="933">
                  <a:solidFill>
                    <a:schemeClr val="bg1"/>
                  </a:solidFill>
                </a:rPr>
                <a:t>Platform Services</a:t>
              </a:r>
            </a:p>
          </p:txBody>
        </p:sp>
        <p:cxnSp>
          <p:nvCxnSpPr>
            <p:cNvPr id="31" name="Straight Connector 30">
              <a:extLst>
                <a:ext uri="{FF2B5EF4-FFF2-40B4-BE49-F238E27FC236}">
                  <a16:creationId xmlns:a16="http://schemas.microsoft.com/office/drawing/2014/main" id="{8CF8004E-4367-49F3-AF02-7D940693CFD5}"/>
                </a:ext>
              </a:extLst>
            </p:cNvPr>
            <p:cNvCxnSpPr>
              <a:cxnSpLocks/>
            </p:cNvCxnSpPr>
            <p:nvPr/>
          </p:nvCxnSpPr>
          <p:spPr>
            <a:xfrm flipV="1">
              <a:off x="1522780" y="2597024"/>
              <a:ext cx="6587587" cy="17597"/>
            </a:xfrm>
            <a:prstGeom prst="line">
              <a:avLst/>
            </a:prstGeom>
            <a:ln w="12700">
              <a:solidFill>
                <a:schemeClr val="bg1">
                  <a:lumMod val="75000"/>
                </a:schemeClr>
              </a:solidFill>
              <a:prstDash val="sysDash"/>
            </a:ln>
          </p:spPr>
          <p:style>
            <a:lnRef idx="1">
              <a:schemeClr val="accent2"/>
            </a:lnRef>
            <a:fillRef idx="0">
              <a:schemeClr val="accent2"/>
            </a:fillRef>
            <a:effectRef idx="0">
              <a:schemeClr val="accent2"/>
            </a:effectRef>
            <a:fontRef idx="minor">
              <a:schemeClr val="tx1"/>
            </a:fontRef>
          </p:style>
        </p:cxnSp>
        <p:sp>
          <p:nvSpPr>
            <p:cNvPr id="32" name="Arrow: Down 31">
              <a:extLst>
                <a:ext uri="{FF2B5EF4-FFF2-40B4-BE49-F238E27FC236}">
                  <a16:creationId xmlns:a16="http://schemas.microsoft.com/office/drawing/2014/main" id="{AADFFF1D-C11D-46F1-97DF-391028205562}"/>
                </a:ext>
              </a:extLst>
            </p:cNvPr>
            <p:cNvSpPr/>
            <p:nvPr/>
          </p:nvSpPr>
          <p:spPr>
            <a:xfrm rot="16200000">
              <a:off x="1412526" y="2031309"/>
              <a:ext cx="259422" cy="349978"/>
            </a:xfrm>
            <a:prstGeom prst="downArrow">
              <a:avLst/>
            </a:prstGeom>
            <a:solidFill>
              <a:schemeClr val="bg1">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133">
                <a:solidFill>
                  <a:schemeClr val="tx1"/>
                </a:solidFill>
              </a:endParaRPr>
            </a:p>
          </p:txBody>
        </p:sp>
        <p:grpSp>
          <p:nvGrpSpPr>
            <p:cNvPr id="33" name="Group 32">
              <a:extLst>
                <a:ext uri="{FF2B5EF4-FFF2-40B4-BE49-F238E27FC236}">
                  <a16:creationId xmlns:a16="http://schemas.microsoft.com/office/drawing/2014/main" id="{82EE7F85-49BC-4569-B704-186C5F84379C}"/>
                </a:ext>
              </a:extLst>
            </p:cNvPr>
            <p:cNvGrpSpPr/>
            <p:nvPr/>
          </p:nvGrpSpPr>
          <p:grpSpPr>
            <a:xfrm>
              <a:off x="8314684" y="3234947"/>
              <a:ext cx="224993" cy="117409"/>
              <a:chOff x="3824514" y="3812199"/>
              <a:chExt cx="302636" cy="145798"/>
            </a:xfrm>
            <a:solidFill>
              <a:srgbClr val="FA6846"/>
            </a:solidFill>
          </p:grpSpPr>
          <p:sp>
            <p:nvSpPr>
              <p:cNvPr id="34" name="Oval 33">
                <a:extLst>
                  <a:ext uri="{FF2B5EF4-FFF2-40B4-BE49-F238E27FC236}">
                    <a16:creationId xmlns:a16="http://schemas.microsoft.com/office/drawing/2014/main" id="{DC9712EE-2217-41A3-9273-5B93C66DC8EC}"/>
                  </a:ext>
                </a:extLst>
              </p:cNvPr>
              <p:cNvSpPr/>
              <p:nvPr/>
            </p:nvSpPr>
            <p:spPr>
              <a:xfrm>
                <a:off x="3824514" y="3812199"/>
                <a:ext cx="145798" cy="145798"/>
              </a:xfrm>
              <a:prstGeom prst="ellipse">
                <a:avLst/>
              </a:prstGeom>
              <a:grpFill/>
              <a:ln w="25400" cap="flat" cmpd="sng" algn="ctr">
                <a:solidFill>
                  <a:schemeClr val="bg1">
                    <a:lumMod val="40000"/>
                    <a:lumOff val="60000"/>
                  </a:schemeClr>
                </a:solidFill>
                <a:prstDash val="solid"/>
              </a:ln>
              <a:effectLst/>
            </p:spPr>
            <p:txBody>
              <a:bodyPr rtlCol="0" anchor="ctr"/>
              <a:lstStyle/>
              <a:p>
                <a:pPr algn="ctr" defTabSz="914424">
                  <a:defRPr/>
                </a:pPr>
                <a:endParaRPr lang="en-GB" sz="1600" kern="0" err="1">
                  <a:latin typeface="Arial Narrow" pitchFamily="34" charset="0"/>
                </a:endParaRPr>
              </a:p>
            </p:txBody>
          </p:sp>
          <p:cxnSp>
            <p:nvCxnSpPr>
              <p:cNvPr id="35" name="Straight Connector 34">
                <a:extLst>
                  <a:ext uri="{FF2B5EF4-FFF2-40B4-BE49-F238E27FC236}">
                    <a16:creationId xmlns:a16="http://schemas.microsoft.com/office/drawing/2014/main" id="{39FEF736-8A6C-4B47-A09A-75ED07F560BA}"/>
                  </a:ext>
                </a:extLst>
              </p:cNvPr>
              <p:cNvCxnSpPr>
                <a:cxnSpLocks/>
              </p:cNvCxnSpPr>
              <p:nvPr/>
            </p:nvCxnSpPr>
            <p:spPr>
              <a:xfrm>
                <a:off x="3937061" y="3885099"/>
                <a:ext cx="190089" cy="2403"/>
              </a:xfrm>
              <a:prstGeom prst="line">
                <a:avLst/>
              </a:prstGeom>
              <a:grpFill/>
              <a:ln w="9525" cap="rnd" cmpd="sng" algn="ctr">
                <a:solidFill>
                  <a:srgbClr val="FA6846"/>
                </a:solidFill>
                <a:prstDash val="solid"/>
              </a:ln>
              <a:effectLst/>
            </p:spPr>
          </p:cxnSp>
        </p:grpSp>
      </p:grpSp>
      <p:sp>
        <p:nvSpPr>
          <p:cNvPr id="80" name="Rectangle 79">
            <a:extLst>
              <a:ext uri="{FF2B5EF4-FFF2-40B4-BE49-F238E27FC236}">
                <a16:creationId xmlns:a16="http://schemas.microsoft.com/office/drawing/2014/main" id="{0BFD7209-988D-4EEF-8EBD-8B8A330B4FD1}"/>
              </a:ext>
            </a:extLst>
          </p:cNvPr>
          <p:cNvSpPr/>
          <p:nvPr/>
        </p:nvSpPr>
        <p:spPr>
          <a:xfrm>
            <a:off x="7183718" y="4830835"/>
            <a:ext cx="955417" cy="274941"/>
          </a:xfrm>
          <a:prstGeom prst="rect">
            <a:avLst/>
          </a:prstGeom>
          <a:solidFill>
            <a:srgbClr val="FFC000"/>
          </a:solidFill>
          <a:ln/>
        </p:spPr>
        <p:style>
          <a:lnRef idx="1">
            <a:schemeClr val="dk1"/>
          </a:lnRef>
          <a:fillRef idx="2">
            <a:schemeClr val="dk1"/>
          </a:fillRef>
          <a:effectRef idx="1">
            <a:schemeClr val="dk1"/>
          </a:effectRef>
          <a:fontRef idx="minor">
            <a:schemeClr val="dk1"/>
          </a:fontRef>
        </p:style>
        <p:txBody>
          <a:bodyPr wrap="none" rtlCol="0" anchor="ctr"/>
          <a:lstStyle/>
          <a:p>
            <a:pPr algn="ctr" defTabSz="914424"/>
            <a:r>
              <a:rPr lang="en-US" sz="1333" kern="0">
                <a:solidFill>
                  <a:schemeClr val="bg1"/>
                </a:solidFill>
                <a:latin typeface="Arial Narrow" pitchFamily="34" charset="0"/>
              </a:rPr>
              <a:t>Multi-region</a:t>
            </a:r>
          </a:p>
        </p:txBody>
      </p:sp>
      <p:sp>
        <p:nvSpPr>
          <p:cNvPr id="82" name="Speech Bubble: Rectangle 81">
            <a:extLst>
              <a:ext uri="{FF2B5EF4-FFF2-40B4-BE49-F238E27FC236}">
                <a16:creationId xmlns:a16="http://schemas.microsoft.com/office/drawing/2014/main" id="{F557CD20-56E2-4A1D-806A-38906A9C6054}"/>
              </a:ext>
            </a:extLst>
          </p:cNvPr>
          <p:cNvSpPr/>
          <p:nvPr/>
        </p:nvSpPr>
        <p:spPr>
          <a:xfrm>
            <a:off x="8269997" y="4718327"/>
            <a:ext cx="362533" cy="260952"/>
          </a:xfrm>
          <a:prstGeom prst="wedgeRectCallout">
            <a:avLst>
              <a:gd name="adj1" fmla="val -100190"/>
              <a:gd name="adj2" fmla="val 37813"/>
            </a:avLst>
          </a:prstGeom>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sz="800">
                <a:solidFill>
                  <a:schemeClr val="accent6">
                    <a:lumMod val="75000"/>
                  </a:schemeClr>
                </a:solidFill>
              </a:rPr>
              <a:t>AWS</a:t>
            </a:r>
          </a:p>
        </p:txBody>
      </p:sp>
      <p:sp>
        <p:nvSpPr>
          <p:cNvPr id="83" name="Speech Bubble: Rectangle 82">
            <a:extLst>
              <a:ext uri="{FF2B5EF4-FFF2-40B4-BE49-F238E27FC236}">
                <a16:creationId xmlns:a16="http://schemas.microsoft.com/office/drawing/2014/main" id="{746ABFEA-EBD3-4306-9A93-DBE764763F3C}"/>
              </a:ext>
            </a:extLst>
          </p:cNvPr>
          <p:cNvSpPr/>
          <p:nvPr/>
        </p:nvSpPr>
        <p:spPr>
          <a:xfrm>
            <a:off x="1964644" y="3883171"/>
            <a:ext cx="362533" cy="419059"/>
          </a:xfrm>
          <a:prstGeom prst="wedgeRectCallout">
            <a:avLst>
              <a:gd name="adj1" fmla="val 136487"/>
              <a:gd name="adj2" fmla="val -4896"/>
            </a:avLst>
          </a:prstGeom>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sz="800">
                <a:solidFill>
                  <a:schemeClr val="accent6">
                    <a:lumMod val="75000"/>
                  </a:schemeClr>
                </a:solidFill>
              </a:rPr>
              <a:t>GCP</a:t>
            </a:r>
          </a:p>
          <a:p>
            <a:pPr algn="ctr"/>
            <a:r>
              <a:rPr lang="en-US" sz="800">
                <a:solidFill>
                  <a:schemeClr val="accent6">
                    <a:lumMod val="75000"/>
                  </a:schemeClr>
                </a:solidFill>
              </a:rPr>
              <a:t>MS</a:t>
            </a:r>
          </a:p>
          <a:p>
            <a:pPr algn="ctr"/>
            <a:r>
              <a:rPr lang="en-US" sz="800">
                <a:solidFill>
                  <a:schemeClr val="accent6">
                    <a:lumMod val="75000"/>
                  </a:schemeClr>
                </a:solidFill>
              </a:rPr>
              <a:t>IBM</a:t>
            </a:r>
          </a:p>
        </p:txBody>
      </p:sp>
      <p:sp>
        <p:nvSpPr>
          <p:cNvPr id="85" name="Speech Bubble: Rectangle 84">
            <a:extLst>
              <a:ext uri="{FF2B5EF4-FFF2-40B4-BE49-F238E27FC236}">
                <a16:creationId xmlns:a16="http://schemas.microsoft.com/office/drawing/2014/main" id="{03A2E10D-BB0E-42BA-916B-109FFF1D7F2A}"/>
              </a:ext>
            </a:extLst>
          </p:cNvPr>
          <p:cNvSpPr/>
          <p:nvPr/>
        </p:nvSpPr>
        <p:spPr>
          <a:xfrm>
            <a:off x="7099026" y="3534236"/>
            <a:ext cx="860318" cy="419059"/>
          </a:xfrm>
          <a:prstGeom prst="wedgeRectCallout">
            <a:avLst>
              <a:gd name="adj1" fmla="val -84642"/>
              <a:gd name="adj2" fmla="val 140074"/>
            </a:avLst>
          </a:prstGeom>
          <a:solidFill>
            <a:srgbClr val="FFC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900">
                <a:solidFill>
                  <a:schemeClr val="bg1"/>
                </a:solidFill>
                <a:latin typeface="+mj-lt"/>
              </a:rPr>
              <a:t>Policy based Entitlements &amp; Obligations</a:t>
            </a:r>
          </a:p>
        </p:txBody>
      </p:sp>
      <p:sp>
        <p:nvSpPr>
          <p:cNvPr id="86" name="Speech Bubble: Rectangle 85">
            <a:extLst>
              <a:ext uri="{FF2B5EF4-FFF2-40B4-BE49-F238E27FC236}">
                <a16:creationId xmlns:a16="http://schemas.microsoft.com/office/drawing/2014/main" id="{9E2A2221-A9A8-448F-85FA-E6DEA67C5625}"/>
              </a:ext>
            </a:extLst>
          </p:cNvPr>
          <p:cNvSpPr/>
          <p:nvPr/>
        </p:nvSpPr>
        <p:spPr>
          <a:xfrm>
            <a:off x="10089321" y="2496661"/>
            <a:ext cx="860318" cy="703610"/>
          </a:xfrm>
          <a:prstGeom prst="wedgeRectCallout">
            <a:avLst>
              <a:gd name="adj1" fmla="val -69354"/>
              <a:gd name="adj2" fmla="val 59963"/>
            </a:avLst>
          </a:prstGeom>
          <a:solidFill>
            <a:srgbClr val="FFC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900">
                <a:solidFill>
                  <a:schemeClr val="bg1"/>
                </a:solidFill>
                <a:latin typeface="+mj-lt"/>
              </a:rPr>
              <a:t>Well known schema service</a:t>
            </a:r>
          </a:p>
          <a:p>
            <a:pPr algn="ctr"/>
            <a:r>
              <a:rPr lang="en-US" sz="900">
                <a:solidFill>
                  <a:schemeClr val="bg1"/>
                </a:solidFill>
                <a:latin typeface="+mj-lt"/>
              </a:rPr>
              <a:t>MS Azure</a:t>
            </a:r>
          </a:p>
        </p:txBody>
      </p:sp>
      <p:sp>
        <p:nvSpPr>
          <p:cNvPr id="90" name="Rectangle 89">
            <a:extLst>
              <a:ext uri="{FF2B5EF4-FFF2-40B4-BE49-F238E27FC236}">
                <a16:creationId xmlns:a16="http://schemas.microsoft.com/office/drawing/2014/main" id="{DD3817E0-E273-40ED-982A-9641763E2066}"/>
              </a:ext>
            </a:extLst>
          </p:cNvPr>
          <p:cNvSpPr/>
          <p:nvPr/>
        </p:nvSpPr>
        <p:spPr>
          <a:xfrm>
            <a:off x="11137599" y="5270521"/>
            <a:ext cx="914400" cy="365760"/>
          </a:xfrm>
          <a:prstGeom prst="rect">
            <a:avLst/>
          </a:prstGeom>
          <a:solidFill>
            <a:srgbClr val="FFC000"/>
          </a:solidFill>
          <a:ln/>
        </p:spPr>
        <p:style>
          <a:lnRef idx="1">
            <a:schemeClr val="accent4"/>
          </a:lnRef>
          <a:fillRef idx="2">
            <a:schemeClr val="accent4"/>
          </a:fillRef>
          <a:effectRef idx="1">
            <a:schemeClr val="accent4"/>
          </a:effectRef>
          <a:fontRef idx="minor">
            <a:schemeClr val="dk1"/>
          </a:fontRef>
        </p:style>
        <p:txBody>
          <a:bodyPr wrap="none" rtlCol="0" anchor="ctr"/>
          <a:lstStyle/>
          <a:p>
            <a:pPr algn="ctr" defTabSz="914424"/>
            <a:r>
              <a:rPr lang="en-US" sz="1200" kern="0">
                <a:solidFill>
                  <a:schemeClr val="tx1"/>
                </a:solidFill>
                <a:latin typeface="Arial Narrow" pitchFamily="34" charset="0"/>
              </a:rPr>
              <a:t>Canary </a:t>
            </a:r>
          </a:p>
          <a:p>
            <a:pPr algn="ctr" defTabSz="914424"/>
            <a:r>
              <a:rPr lang="en-US" sz="1200" kern="0">
                <a:solidFill>
                  <a:schemeClr val="tx1"/>
                </a:solidFill>
                <a:latin typeface="Arial Narrow" pitchFamily="34" charset="0"/>
              </a:rPr>
              <a:t>Extensions</a:t>
            </a:r>
          </a:p>
        </p:txBody>
      </p:sp>
      <p:sp>
        <p:nvSpPr>
          <p:cNvPr id="91" name="Rectangle 90">
            <a:extLst>
              <a:ext uri="{FF2B5EF4-FFF2-40B4-BE49-F238E27FC236}">
                <a16:creationId xmlns:a16="http://schemas.microsoft.com/office/drawing/2014/main" id="{B2538964-B56E-4D1A-841A-4B37CBC95FA8}"/>
              </a:ext>
            </a:extLst>
          </p:cNvPr>
          <p:cNvSpPr/>
          <p:nvPr/>
        </p:nvSpPr>
        <p:spPr>
          <a:xfrm>
            <a:off x="11144291" y="4841274"/>
            <a:ext cx="914400" cy="365760"/>
          </a:xfrm>
          <a:prstGeom prst="rect">
            <a:avLst/>
          </a:prstGeom>
          <a:solidFill>
            <a:srgbClr val="2CD5C4"/>
          </a:solidFill>
          <a:ln/>
        </p:spPr>
        <p:style>
          <a:lnRef idx="1">
            <a:schemeClr val="accent4"/>
          </a:lnRef>
          <a:fillRef idx="2">
            <a:schemeClr val="accent4"/>
          </a:fillRef>
          <a:effectRef idx="1">
            <a:schemeClr val="accent4"/>
          </a:effectRef>
          <a:fontRef idx="minor">
            <a:schemeClr val="dk1"/>
          </a:fontRef>
        </p:style>
        <p:txBody>
          <a:bodyPr wrap="none" rtlCol="0" anchor="ctr"/>
          <a:lstStyle/>
          <a:p>
            <a:pPr algn="ctr" defTabSz="914424"/>
            <a:r>
              <a:rPr lang="en-US" sz="1200" kern="0">
                <a:solidFill>
                  <a:schemeClr val="tx1"/>
                </a:solidFill>
                <a:latin typeface="Arial Narrow" pitchFamily="34" charset="0"/>
              </a:rPr>
              <a:t>R3 Essence</a:t>
            </a:r>
          </a:p>
        </p:txBody>
      </p:sp>
    </p:spTree>
    <p:extLst>
      <p:ext uri="{BB962C8B-B14F-4D97-AF65-F5344CB8AC3E}">
        <p14:creationId xmlns:p14="http://schemas.microsoft.com/office/powerpoint/2010/main" val="3576397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BA5B6E2-4AEA-794C-BBDB-46C04BB25DF6}"/>
              </a:ext>
            </a:extLst>
          </p:cNvPr>
          <p:cNvSpPr>
            <a:spLocks noGrp="1"/>
          </p:cNvSpPr>
          <p:nvPr>
            <p:ph type="title"/>
          </p:nvPr>
        </p:nvSpPr>
        <p:spPr/>
        <p:txBody>
          <a:bodyPr/>
          <a:lstStyle/>
          <a:p>
            <a:r>
              <a:rPr lang="en-GB" dirty="0"/>
              <a:t>OSDU System Concept</a:t>
            </a:r>
          </a:p>
        </p:txBody>
      </p:sp>
      <p:sp>
        <p:nvSpPr>
          <p:cNvPr id="4" name="Slide Number Placeholder 3">
            <a:extLst>
              <a:ext uri="{FF2B5EF4-FFF2-40B4-BE49-F238E27FC236}">
                <a16:creationId xmlns:a16="http://schemas.microsoft.com/office/drawing/2014/main" id="{EA00515F-B877-8348-BDB4-15A05407A04F}"/>
              </a:ext>
            </a:extLst>
          </p:cNvPr>
          <p:cNvSpPr>
            <a:spLocks noGrp="1"/>
          </p:cNvSpPr>
          <p:nvPr>
            <p:ph type="sldNum" sz="quarter" idx="4294967295"/>
          </p:nvPr>
        </p:nvSpPr>
        <p:spPr>
          <a:xfrm>
            <a:off x="9347200" y="6203950"/>
            <a:ext cx="2844800" cy="365125"/>
          </a:xfrm>
        </p:spPr>
        <p:txBody>
          <a:bodyPr/>
          <a:lstStyle/>
          <a:p>
            <a:fld id="{2FEB81B2-2AA1-4AF4-A66A-0751F51A3799}" type="slidenum">
              <a:rPr lang="en-US" smtClean="0"/>
              <a:t>5</a:t>
            </a:fld>
            <a:endParaRPr lang="en-US"/>
          </a:p>
        </p:txBody>
      </p:sp>
    </p:spTree>
    <p:extLst>
      <p:ext uri="{BB962C8B-B14F-4D97-AF65-F5344CB8AC3E}">
        <p14:creationId xmlns:p14="http://schemas.microsoft.com/office/powerpoint/2010/main" val="454097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D5BC5-2525-48BA-B86C-58BED966B989}"/>
              </a:ext>
            </a:extLst>
          </p:cNvPr>
          <p:cNvSpPr>
            <a:spLocks noGrp="1"/>
          </p:cNvSpPr>
          <p:nvPr>
            <p:ph type="title"/>
          </p:nvPr>
        </p:nvSpPr>
        <p:spPr/>
        <p:txBody>
          <a:bodyPr anchor="ctr">
            <a:normAutofit/>
          </a:bodyPr>
          <a:lstStyle/>
          <a:p>
            <a:r>
              <a:rPr lang="en-US"/>
              <a:t>What we’re doing - OSDU Mission</a:t>
            </a:r>
          </a:p>
        </p:txBody>
      </p:sp>
      <p:sp>
        <p:nvSpPr>
          <p:cNvPr id="10" name="Slide Number Placeholder 3">
            <a:extLst>
              <a:ext uri="{FF2B5EF4-FFF2-40B4-BE49-F238E27FC236}">
                <a16:creationId xmlns:a16="http://schemas.microsoft.com/office/drawing/2014/main" id="{EABED32B-D6D7-4699-8476-EEFAA56808C3}"/>
              </a:ext>
            </a:extLst>
          </p:cNvPr>
          <p:cNvSpPr>
            <a:spLocks noGrp="1"/>
          </p:cNvSpPr>
          <p:nvPr>
            <p:ph type="sldNum" sz="quarter" idx="12"/>
          </p:nvPr>
        </p:nvSpPr>
        <p:spPr/>
        <p:txBody>
          <a:bodyPr/>
          <a:lstStyle/>
          <a:p>
            <a:pPr>
              <a:spcAft>
                <a:spcPts val="600"/>
              </a:spcAft>
            </a:pPr>
            <a:fld id="{2FEB81B2-2AA1-4AF4-A66A-0751F51A3799}" type="slidenum">
              <a:rPr lang="en-US" smtClean="0"/>
              <a:pPr>
                <a:spcAft>
                  <a:spcPts val="600"/>
                </a:spcAft>
              </a:pPr>
              <a:t>6</a:t>
            </a:fld>
            <a:endParaRPr lang="en-US"/>
          </a:p>
        </p:txBody>
      </p:sp>
      <p:sp>
        <p:nvSpPr>
          <p:cNvPr id="4" name="Content Placeholder 3">
            <a:extLst>
              <a:ext uri="{FF2B5EF4-FFF2-40B4-BE49-F238E27FC236}">
                <a16:creationId xmlns:a16="http://schemas.microsoft.com/office/drawing/2014/main" id="{481DB28B-7CA0-B14B-912D-78BC5842865F}"/>
              </a:ext>
            </a:extLst>
          </p:cNvPr>
          <p:cNvSpPr>
            <a:spLocks noGrp="1"/>
          </p:cNvSpPr>
          <p:nvPr>
            <p:ph idx="1"/>
          </p:nvPr>
        </p:nvSpPr>
        <p:spPr>
          <a:xfrm>
            <a:off x="609600" y="1600201"/>
            <a:ext cx="11155680" cy="4525963"/>
          </a:xfrm>
        </p:spPr>
        <p:txBody>
          <a:bodyPr anchor="ctr">
            <a:normAutofit/>
          </a:bodyPr>
          <a:lstStyle/>
          <a:p>
            <a:pPr marL="76199" indent="0">
              <a:buNone/>
            </a:pPr>
            <a:r>
              <a:rPr lang="en-GB" dirty="0"/>
              <a:t>The Open Group OSDU Forum delivers an Open Source, standards-based, technology-agnostic data platform for the energy industry that stimulates innovation, industrializes data management, and reduces time to market for new solutions.</a:t>
            </a:r>
          </a:p>
          <a:p>
            <a:endParaRPr lang="en-GB" dirty="0"/>
          </a:p>
        </p:txBody>
      </p:sp>
      <p:sp>
        <p:nvSpPr>
          <p:cNvPr id="6" name="Oval 5">
            <a:extLst>
              <a:ext uri="{FF2B5EF4-FFF2-40B4-BE49-F238E27FC236}">
                <a16:creationId xmlns:a16="http://schemas.microsoft.com/office/drawing/2014/main" id="{5EABA80B-E338-4645-BE00-6178A17010D6}"/>
              </a:ext>
            </a:extLst>
          </p:cNvPr>
          <p:cNvSpPr/>
          <p:nvPr/>
        </p:nvSpPr>
        <p:spPr>
          <a:xfrm>
            <a:off x="8605088" y="2257158"/>
            <a:ext cx="2520112" cy="622570"/>
          </a:xfrm>
          <a:prstGeom prst="ellipse">
            <a:avLst/>
          </a:prstGeom>
          <a:no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accent6"/>
              </a:solidFill>
            </a:endParaRPr>
          </a:p>
        </p:txBody>
      </p:sp>
      <p:sp>
        <p:nvSpPr>
          <p:cNvPr id="8" name="Oval 7">
            <a:extLst>
              <a:ext uri="{FF2B5EF4-FFF2-40B4-BE49-F238E27FC236}">
                <a16:creationId xmlns:a16="http://schemas.microsoft.com/office/drawing/2014/main" id="{ED7D2BC5-DF66-6E4E-805F-48D3C5F974E9}"/>
              </a:ext>
            </a:extLst>
          </p:cNvPr>
          <p:cNvSpPr/>
          <p:nvPr/>
        </p:nvSpPr>
        <p:spPr>
          <a:xfrm>
            <a:off x="668847" y="3314399"/>
            <a:ext cx="3180080" cy="622570"/>
          </a:xfrm>
          <a:prstGeom prst="ellipse">
            <a:avLst/>
          </a:prstGeom>
          <a:no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00274D5D-47B6-2346-83BC-B8A6F938EB10}"/>
              </a:ext>
            </a:extLst>
          </p:cNvPr>
          <p:cNvSpPr/>
          <p:nvPr/>
        </p:nvSpPr>
        <p:spPr>
          <a:xfrm>
            <a:off x="690881" y="2751005"/>
            <a:ext cx="3180080" cy="62257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17D00059-6891-6C48-BBFC-FDEDE9918148}"/>
              </a:ext>
            </a:extLst>
          </p:cNvPr>
          <p:cNvSpPr/>
          <p:nvPr/>
        </p:nvSpPr>
        <p:spPr>
          <a:xfrm>
            <a:off x="3952242" y="2806430"/>
            <a:ext cx="3708398" cy="622570"/>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31D114D6-69C6-164E-B5E6-802266AABB2C}"/>
              </a:ext>
            </a:extLst>
          </p:cNvPr>
          <p:cNvSpPr/>
          <p:nvPr/>
        </p:nvSpPr>
        <p:spPr>
          <a:xfrm>
            <a:off x="7645401" y="2826788"/>
            <a:ext cx="2773680" cy="622570"/>
          </a:xfrm>
          <a:prstGeom prst="ellipse">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6B4AFDB1-43D6-CC4B-AC40-1B1F3AD74E37}"/>
              </a:ext>
            </a:extLst>
          </p:cNvPr>
          <p:cNvSpPr txBox="1"/>
          <p:nvPr/>
        </p:nvSpPr>
        <p:spPr>
          <a:xfrm>
            <a:off x="9386543" y="1108953"/>
            <a:ext cx="2520112" cy="923330"/>
          </a:xfrm>
          <a:prstGeom prst="rect">
            <a:avLst/>
          </a:prstGeom>
          <a:noFill/>
          <a:ln>
            <a:noFill/>
          </a:ln>
        </p:spPr>
        <p:txBody>
          <a:bodyPr wrap="square" rtlCol="0">
            <a:spAutoFit/>
          </a:bodyPr>
          <a:lstStyle/>
          <a:p>
            <a:r>
              <a:rPr lang="en-GB">
                <a:solidFill>
                  <a:schemeClr val="accent6"/>
                </a:solidFill>
              </a:rPr>
              <a:t>Using the Open Source model to promote collaboration</a:t>
            </a:r>
          </a:p>
        </p:txBody>
      </p:sp>
      <p:sp>
        <p:nvSpPr>
          <p:cNvPr id="13" name="TextBox 12">
            <a:extLst>
              <a:ext uri="{FF2B5EF4-FFF2-40B4-BE49-F238E27FC236}">
                <a16:creationId xmlns:a16="http://schemas.microsoft.com/office/drawing/2014/main" id="{A52C5BA1-AE93-5745-97B5-3D6303B266D7}"/>
              </a:ext>
            </a:extLst>
          </p:cNvPr>
          <p:cNvSpPr txBox="1"/>
          <p:nvPr/>
        </p:nvSpPr>
        <p:spPr>
          <a:xfrm>
            <a:off x="171205" y="1518436"/>
            <a:ext cx="3291841" cy="923330"/>
          </a:xfrm>
          <a:prstGeom prst="rect">
            <a:avLst/>
          </a:prstGeom>
          <a:noFill/>
        </p:spPr>
        <p:txBody>
          <a:bodyPr wrap="square" rtlCol="0">
            <a:spAutoFit/>
          </a:bodyPr>
          <a:lstStyle/>
          <a:p>
            <a:r>
              <a:rPr lang="en-GB">
                <a:solidFill>
                  <a:schemeClr val="accent2"/>
                </a:solidFill>
              </a:rPr>
              <a:t>Working with The Open Group to create certifiable standards to support interoperability </a:t>
            </a:r>
          </a:p>
        </p:txBody>
      </p:sp>
      <p:sp>
        <p:nvSpPr>
          <p:cNvPr id="14" name="TextBox 13">
            <a:extLst>
              <a:ext uri="{FF2B5EF4-FFF2-40B4-BE49-F238E27FC236}">
                <a16:creationId xmlns:a16="http://schemas.microsoft.com/office/drawing/2014/main" id="{E57B76FD-CE13-2B40-B422-6DFF6B7A6C99}"/>
              </a:ext>
            </a:extLst>
          </p:cNvPr>
          <p:cNvSpPr txBox="1"/>
          <p:nvPr/>
        </p:nvSpPr>
        <p:spPr>
          <a:xfrm>
            <a:off x="660401" y="5067543"/>
            <a:ext cx="3291841" cy="1200329"/>
          </a:xfrm>
          <a:prstGeom prst="rect">
            <a:avLst/>
          </a:prstGeom>
          <a:noFill/>
        </p:spPr>
        <p:txBody>
          <a:bodyPr wrap="square" rtlCol="0">
            <a:spAutoFit/>
          </a:bodyPr>
          <a:lstStyle/>
          <a:p>
            <a:r>
              <a:rPr lang="en-GB">
                <a:solidFill>
                  <a:srgbClr val="92D050"/>
                </a:solidFill>
              </a:rPr>
              <a:t>Starting in Subsurface Oil and Gas, but extending to support the wider needs of Energy Companies</a:t>
            </a:r>
          </a:p>
        </p:txBody>
      </p:sp>
      <p:sp>
        <p:nvSpPr>
          <p:cNvPr id="15" name="TextBox 14">
            <a:extLst>
              <a:ext uri="{FF2B5EF4-FFF2-40B4-BE49-F238E27FC236}">
                <a16:creationId xmlns:a16="http://schemas.microsoft.com/office/drawing/2014/main" id="{3CDA1C43-8A14-4F46-B42A-633DC05EB77B}"/>
              </a:ext>
            </a:extLst>
          </p:cNvPr>
          <p:cNvSpPr txBox="1"/>
          <p:nvPr/>
        </p:nvSpPr>
        <p:spPr>
          <a:xfrm>
            <a:off x="4541519" y="4396525"/>
            <a:ext cx="3291841" cy="1200329"/>
          </a:xfrm>
          <a:prstGeom prst="rect">
            <a:avLst/>
          </a:prstGeom>
          <a:noFill/>
        </p:spPr>
        <p:txBody>
          <a:bodyPr wrap="square" rtlCol="0">
            <a:spAutoFit/>
          </a:bodyPr>
          <a:lstStyle/>
          <a:p>
            <a:r>
              <a:rPr lang="en-GB">
                <a:solidFill>
                  <a:srgbClr val="C00000"/>
                </a:solidFill>
              </a:rPr>
              <a:t>“</a:t>
            </a:r>
            <a:r>
              <a:rPr lang="en-GB" err="1">
                <a:solidFill>
                  <a:srgbClr val="C00000"/>
                </a:solidFill>
              </a:rPr>
              <a:t>Polycloud</a:t>
            </a:r>
            <a:r>
              <a:rPr lang="en-GB">
                <a:solidFill>
                  <a:srgbClr val="C00000"/>
                </a:solidFill>
              </a:rPr>
              <a:t>” – runs on Public Clouds and on premise, taking advantage of the technology available on each </a:t>
            </a:r>
          </a:p>
        </p:txBody>
      </p:sp>
      <p:sp>
        <p:nvSpPr>
          <p:cNvPr id="16" name="TextBox 15">
            <a:extLst>
              <a:ext uri="{FF2B5EF4-FFF2-40B4-BE49-F238E27FC236}">
                <a16:creationId xmlns:a16="http://schemas.microsoft.com/office/drawing/2014/main" id="{D096C654-3317-C44A-8B90-82DDA9EF892D}"/>
              </a:ext>
            </a:extLst>
          </p:cNvPr>
          <p:cNvSpPr txBox="1"/>
          <p:nvPr/>
        </p:nvSpPr>
        <p:spPr>
          <a:xfrm>
            <a:off x="8422637" y="4364862"/>
            <a:ext cx="3291841" cy="1200329"/>
          </a:xfrm>
          <a:prstGeom prst="rect">
            <a:avLst/>
          </a:prstGeom>
          <a:noFill/>
        </p:spPr>
        <p:txBody>
          <a:bodyPr wrap="square" rtlCol="0">
            <a:spAutoFit/>
          </a:bodyPr>
          <a:lstStyle/>
          <a:p>
            <a:r>
              <a:rPr lang="en-GB">
                <a:solidFill>
                  <a:schemeClr val="bg2">
                    <a:lumMod val="75000"/>
                  </a:schemeClr>
                </a:solidFill>
              </a:rPr>
              <a:t>Not a data storage solution or a data management application -  but a modern, cloud-native data platform</a:t>
            </a:r>
          </a:p>
        </p:txBody>
      </p:sp>
      <p:cxnSp>
        <p:nvCxnSpPr>
          <p:cNvPr id="18" name="Straight Connector 17">
            <a:extLst>
              <a:ext uri="{FF2B5EF4-FFF2-40B4-BE49-F238E27FC236}">
                <a16:creationId xmlns:a16="http://schemas.microsoft.com/office/drawing/2014/main" id="{EE4A0C90-D659-EE42-9350-09F86363D4F7}"/>
              </a:ext>
            </a:extLst>
          </p:cNvPr>
          <p:cNvCxnSpPr>
            <a:stCxn id="7" idx="2"/>
          </p:cNvCxnSpPr>
          <p:nvPr/>
        </p:nvCxnSpPr>
        <p:spPr>
          <a:xfrm flipH="1">
            <a:off x="10419081" y="2032283"/>
            <a:ext cx="227518" cy="224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648676F-6F26-B445-9C29-40C7F24A30A9}"/>
              </a:ext>
            </a:extLst>
          </p:cNvPr>
          <p:cNvCxnSpPr/>
          <p:nvPr/>
        </p:nvCxnSpPr>
        <p:spPr>
          <a:xfrm flipH="1" flipV="1">
            <a:off x="660401" y="2493128"/>
            <a:ext cx="263727" cy="379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8E5B517-9204-2C46-A9DE-B1147E88EB56}"/>
              </a:ext>
            </a:extLst>
          </p:cNvPr>
          <p:cNvCxnSpPr>
            <a:cxnSpLocks/>
          </p:cNvCxnSpPr>
          <p:nvPr/>
        </p:nvCxnSpPr>
        <p:spPr>
          <a:xfrm flipV="1">
            <a:off x="5019472" y="3449358"/>
            <a:ext cx="408562" cy="1080441"/>
          </a:xfrm>
          <a:prstGeom prst="line">
            <a:avLst/>
          </a:prstGeom>
          <a:ln w="127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775873A-21A7-1745-98BA-A775D63D6EFE}"/>
              </a:ext>
            </a:extLst>
          </p:cNvPr>
          <p:cNvCxnSpPr>
            <a:cxnSpLocks/>
            <a:stCxn id="16" idx="0"/>
          </p:cNvCxnSpPr>
          <p:nvPr/>
        </p:nvCxnSpPr>
        <p:spPr>
          <a:xfrm flipH="1" flipV="1">
            <a:off x="9494196" y="3465189"/>
            <a:ext cx="574362" cy="899673"/>
          </a:xfrm>
          <a:prstGeom prst="line">
            <a:avLst/>
          </a:prstGeom>
          <a:ln w="127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55A7A11-C8C7-2F40-9101-A31F4899F546}"/>
              </a:ext>
            </a:extLst>
          </p:cNvPr>
          <p:cNvCxnSpPr>
            <a:cxnSpLocks/>
          </p:cNvCxnSpPr>
          <p:nvPr/>
        </p:nvCxnSpPr>
        <p:spPr>
          <a:xfrm flipV="1">
            <a:off x="1595336" y="3992055"/>
            <a:ext cx="1079770" cy="1075488"/>
          </a:xfrm>
          <a:prstGeom prst="line">
            <a:avLst/>
          </a:prstGeom>
          <a:ln w="127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768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1" grpId="0" animBg="1"/>
      <p:bldP spid="12" grpId="0" animBg="1"/>
      <p:bldP spid="7" grpId="0"/>
      <p:bldP spid="13" grpId="0"/>
      <p:bldP spid="14"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C377F-41C1-7A41-A123-3AEF3D84F8F1}"/>
              </a:ext>
            </a:extLst>
          </p:cNvPr>
          <p:cNvSpPr>
            <a:spLocks noGrp="1"/>
          </p:cNvSpPr>
          <p:nvPr>
            <p:ph type="title"/>
          </p:nvPr>
        </p:nvSpPr>
        <p:spPr/>
        <p:txBody>
          <a:bodyPr/>
          <a:lstStyle/>
          <a:p>
            <a:r>
              <a:rPr lang="en-US"/>
              <a:t>And why we’re doing it - OSDU Vision</a:t>
            </a:r>
            <a:endParaRPr lang="en-GB"/>
          </a:p>
        </p:txBody>
      </p:sp>
      <p:sp>
        <p:nvSpPr>
          <p:cNvPr id="3" name="Content Placeholder 2">
            <a:extLst>
              <a:ext uri="{FF2B5EF4-FFF2-40B4-BE49-F238E27FC236}">
                <a16:creationId xmlns:a16="http://schemas.microsoft.com/office/drawing/2014/main" id="{8CF0AA79-EC84-FC45-B9D9-821B96C7698D}"/>
              </a:ext>
            </a:extLst>
          </p:cNvPr>
          <p:cNvSpPr>
            <a:spLocks noGrp="1"/>
          </p:cNvSpPr>
          <p:nvPr>
            <p:ph idx="1"/>
          </p:nvPr>
        </p:nvSpPr>
        <p:spPr/>
        <p:txBody>
          <a:bodyPr/>
          <a:lstStyle/>
          <a:p>
            <a:pPr marL="76199" indent="0">
              <a:buNone/>
            </a:pPr>
            <a:r>
              <a:rPr lang="en-GB"/>
              <a:t>The OSDU Forum seeks to </a:t>
            </a:r>
          </a:p>
          <a:p>
            <a:pPr marL="533399" indent="-457200"/>
            <a:r>
              <a:rPr lang="en-GB"/>
              <a:t>reduce data silos to enable transformational workflows </a:t>
            </a:r>
          </a:p>
          <a:p>
            <a:pPr marL="533399" indent="-457200"/>
            <a:r>
              <a:rPr lang="en-GB"/>
              <a:t>accelerate the deployment of emerging digital solutions for better decision making</a:t>
            </a:r>
          </a:p>
          <a:p>
            <a:pPr marL="533399" indent="-457200"/>
            <a:r>
              <a:rPr lang="en-GB"/>
              <a:t>create an open, standards-based ecosystem that drives innovation for the energy industry</a:t>
            </a:r>
          </a:p>
          <a:p>
            <a:endParaRPr lang="en-GB"/>
          </a:p>
        </p:txBody>
      </p:sp>
      <p:sp>
        <p:nvSpPr>
          <p:cNvPr id="4" name="Slide Number Placeholder 3">
            <a:extLst>
              <a:ext uri="{FF2B5EF4-FFF2-40B4-BE49-F238E27FC236}">
                <a16:creationId xmlns:a16="http://schemas.microsoft.com/office/drawing/2014/main" id="{970949AE-2009-6742-81E5-29F0E8BECC80}"/>
              </a:ext>
            </a:extLst>
          </p:cNvPr>
          <p:cNvSpPr>
            <a:spLocks noGrp="1"/>
          </p:cNvSpPr>
          <p:nvPr>
            <p:ph type="sldNum" sz="quarter" idx="12"/>
          </p:nvPr>
        </p:nvSpPr>
        <p:spPr/>
        <p:txBody>
          <a:bodyPr/>
          <a:lstStyle/>
          <a:p>
            <a:fld id="{2FEB81B2-2AA1-4AF4-A66A-0751F51A3799}" type="slidenum">
              <a:rPr lang="en-US" smtClean="0"/>
              <a:t>7</a:t>
            </a:fld>
            <a:endParaRPr lang="en-US"/>
          </a:p>
        </p:txBody>
      </p:sp>
    </p:spTree>
    <p:extLst>
      <p:ext uri="{BB962C8B-B14F-4D97-AF65-F5344CB8AC3E}">
        <p14:creationId xmlns:p14="http://schemas.microsoft.com/office/powerpoint/2010/main" val="4089183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533F-18BA-4942-94A8-6C29D864B64E}"/>
              </a:ext>
            </a:extLst>
          </p:cNvPr>
          <p:cNvSpPr>
            <a:spLocks noGrp="1"/>
          </p:cNvSpPr>
          <p:nvPr>
            <p:ph type="title"/>
          </p:nvPr>
        </p:nvSpPr>
        <p:spPr/>
        <p:txBody>
          <a:bodyPr/>
          <a:lstStyle/>
          <a:p>
            <a:r>
              <a:rPr lang="en-US"/>
              <a:t>How we will achieve this </a:t>
            </a:r>
          </a:p>
        </p:txBody>
      </p:sp>
      <p:sp>
        <p:nvSpPr>
          <p:cNvPr id="12" name="Content Placeholder 11">
            <a:extLst>
              <a:ext uri="{FF2B5EF4-FFF2-40B4-BE49-F238E27FC236}">
                <a16:creationId xmlns:a16="http://schemas.microsoft.com/office/drawing/2014/main" id="{31CAFECD-312E-F543-B988-AE60CCBEB8F6}"/>
              </a:ext>
            </a:extLst>
          </p:cNvPr>
          <p:cNvSpPr>
            <a:spLocks noGrp="1"/>
          </p:cNvSpPr>
          <p:nvPr>
            <p:ph sz="half" idx="1"/>
          </p:nvPr>
        </p:nvSpPr>
        <p:spPr/>
        <p:txBody>
          <a:bodyPr>
            <a:normAutofit/>
          </a:bodyPr>
          <a:lstStyle/>
          <a:p>
            <a:pPr marL="514350" indent="-514350">
              <a:buFont typeface="+mj-lt"/>
              <a:buAutoNum type="arabicPeriod"/>
            </a:pPr>
            <a:r>
              <a:rPr lang="en-GB" sz="2400">
                <a:solidFill>
                  <a:schemeClr val="accent1"/>
                </a:solidFill>
              </a:rPr>
              <a:t>Define the compete vs the non-compete spaces</a:t>
            </a:r>
          </a:p>
        </p:txBody>
      </p:sp>
      <p:sp>
        <p:nvSpPr>
          <p:cNvPr id="13" name="Content Placeholder 12">
            <a:extLst>
              <a:ext uri="{FF2B5EF4-FFF2-40B4-BE49-F238E27FC236}">
                <a16:creationId xmlns:a16="http://schemas.microsoft.com/office/drawing/2014/main" id="{13529ABF-0327-DC43-9E47-664C4DB26CE8}"/>
              </a:ext>
            </a:extLst>
          </p:cNvPr>
          <p:cNvSpPr>
            <a:spLocks noGrp="1"/>
          </p:cNvSpPr>
          <p:nvPr>
            <p:ph sz="half" idx="10"/>
          </p:nvPr>
        </p:nvSpPr>
        <p:spPr/>
        <p:txBody>
          <a:bodyPr>
            <a:normAutofit/>
          </a:bodyPr>
          <a:lstStyle/>
          <a:p>
            <a:pPr marL="514350" indent="-514350">
              <a:buFont typeface="+mj-lt"/>
              <a:buAutoNum type="arabicPeriod" startAt="2"/>
            </a:pPr>
            <a:r>
              <a:rPr lang="en-GB" sz="2400">
                <a:solidFill>
                  <a:schemeClr val="accent1"/>
                </a:solidFill>
              </a:rPr>
              <a:t>Build an ecosystem of standards, open source and commercial offerings</a:t>
            </a:r>
          </a:p>
        </p:txBody>
      </p:sp>
      <p:pic>
        <p:nvPicPr>
          <p:cNvPr id="9" name="Picture 8" descr="Diagram&#10;&#10;Description automatically generated">
            <a:extLst>
              <a:ext uri="{FF2B5EF4-FFF2-40B4-BE49-F238E27FC236}">
                <a16:creationId xmlns:a16="http://schemas.microsoft.com/office/drawing/2014/main" id="{042E5042-2FA8-5440-87D9-78D969091A08}"/>
              </a:ext>
            </a:extLst>
          </p:cNvPr>
          <p:cNvPicPr/>
          <p:nvPr/>
        </p:nvPicPr>
        <p:blipFill>
          <a:blip r:embed="rId3">
            <a:extLst>
              <a:ext uri="{28A0092B-C50C-407E-A947-70E740481C1C}">
                <a14:useLocalDpi xmlns:a14="http://schemas.microsoft.com/office/drawing/2010/main" val="0"/>
              </a:ext>
            </a:extLst>
          </a:blip>
          <a:stretch>
            <a:fillRect/>
          </a:stretch>
        </p:blipFill>
        <p:spPr>
          <a:xfrm>
            <a:off x="6208060" y="2791839"/>
            <a:ext cx="5066298" cy="3180878"/>
          </a:xfrm>
          <a:prstGeom prst="rect">
            <a:avLst/>
          </a:prstGeom>
        </p:spPr>
      </p:pic>
      <p:pic>
        <p:nvPicPr>
          <p:cNvPr id="11" name="Picture 10" descr="Diagram&#10;&#10;Description automatically generated">
            <a:extLst>
              <a:ext uri="{FF2B5EF4-FFF2-40B4-BE49-F238E27FC236}">
                <a16:creationId xmlns:a16="http://schemas.microsoft.com/office/drawing/2014/main" id="{2C4FD063-27AB-D647-BD47-5E1B85F31B84}"/>
              </a:ext>
            </a:extLst>
          </p:cNvPr>
          <p:cNvPicPr/>
          <p:nvPr/>
        </p:nvPicPr>
        <p:blipFill>
          <a:blip r:embed="rId4">
            <a:extLst>
              <a:ext uri="{28A0092B-C50C-407E-A947-70E740481C1C}">
                <a14:useLocalDpi xmlns:a14="http://schemas.microsoft.com/office/drawing/2010/main" val="0"/>
              </a:ext>
            </a:extLst>
          </a:blip>
          <a:stretch>
            <a:fillRect/>
          </a:stretch>
        </p:blipFill>
        <p:spPr>
          <a:xfrm>
            <a:off x="917642" y="3429000"/>
            <a:ext cx="4736445" cy="2146368"/>
          </a:xfrm>
          <a:prstGeom prst="rect">
            <a:avLst/>
          </a:prstGeom>
        </p:spPr>
      </p:pic>
    </p:spTree>
    <p:extLst>
      <p:ext uri="{BB962C8B-B14F-4D97-AF65-F5344CB8AC3E}">
        <p14:creationId xmlns:p14="http://schemas.microsoft.com/office/powerpoint/2010/main" val="1534872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6" name="Rectangle: Rounded Corners 7"/>
          <p:cNvGrpSpPr/>
          <p:nvPr/>
        </p:nvGrpSpPr>
        <p:grpSpPr>
          <a:xfrm>
            <a:off x="1709280" y="462240"/>
            <a:ext cx="8383680" cy="6026880"/>
            <a:chOff x="1281960" y="346680"/>
            <a:chExt cx="6287760" cy="4520160"/>
          </a:xfrm>
        </p:grpSpPr>
        <p:sp>
          <p:nvSpPr>
            <p:cNvPr id="577" name="Rounded Rectangle"/>
            <p:cNvSpPr/>
            <p:nvPr/>
          </p:nvSpPr>
          <p:spPr>
            <a:xfrm>
              <a:off x="1281960" y="346680"/>
              <a:ext cx="6287760" cy="4520160"/>
            </a:xfrm>
            <a:prstGeom prst="roundRect">
              <a:avLst>
                <a:gd name="adj" fmla="val 8864"/>
              </a:avLst>
            </a:prstGeom>
            <a:noFill/>
            <a:ln w="12700">
              <a:solidFill>
                <a:srgbClr val="004A5D"/>
              </a:solidFill>
              <a:round/>
            </a:ln>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algn="ctr">
                <a:tabLst>
                  <a:tab pos="0" algn="l"/>
                </a:tabLst>
              </a:pPr>
              <a:endParaRPr lang="en-GB" sz="1600" spc="-1">
                <a:solidFill>
                  <a:srgbClr val="FFFFFF"/>
                </a:solidFill>
                <a:latin typeface="Calibri"/>
                <a:ea typeface="Calibri"/>
              </a:endParaRPr>
            </a:p>
          </p:txBody>
        </p:sp>
        <p:sp>
          <p:nvSpPr>
            <p:cNvPr id="578" name="The Open Group"/>
            <p:cNvSpPr/>
            <p:nvPr/>
          </p:nvSpPr>
          <p:spPr>
            <a:xfrm>
              <a:off x="1443240" y="473400"/>
              <a:ext cx="5965560" cy="253734"/>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algn="ctr">
                <a:tabLst>
                  <a:tab pos="0" algn="l"/>
                </a:tabLst>
              </a:pPr>
              <a:r>
                <a:rPr lang="en-GB" sz="1600" spc="-1">
                  <a:solidFill>
                    <a:schemeClr val="accent2"/>
                  </a:solidFill>
                  <a:latin typeface="Lato"/>
                  <a:ea typeface="Lato"/>
                </a:rPr>
                <a:t>The Open Group</a:t>
              </a:r>
              <a:endParaRPr lang="en-GB" sz="1600" spc="-1">
                <a:solidFill>
                  <a:srgbClr val="000000"/>
                </a:solidFill>
                <a:latin typeface="Arial"/>
              </a:endParaRPr>
            </a:p>
          </p:txBody>
        </p:sp>
      </p:grpSp>
      <p:grpSp>
        <p:nvGrpSpPr>
          <p:cNvPr id="579" name="Rectangle 3"/>
          <p:cNvGrpSpPr/>
          <p:nvPr/>
        </p:nvGrpSpPr>
        <p:grpSpPr>
          <a:xfrm>
            <a:off x="1910880" y="4898400"/>
            <a:ext cx="3975360" cy="947520"/>
            <a:chOff x="1433160" y="3673800"/>
            <a:chExt cx="2981520" cy="710640"/>
          </a:xfrm>
        </p:grpSpPr>
        <p:sp>
          <p:nvSpPr>
            <p:cNvPr id="580" name="Rectangle"/>
            <p:cNvSpPr/>
            <p:nvPr/>
          </p:nvSpPr>
          <p:spPr>
            <a:xfrm>
              <a:off x="1433160" y="3673800"/>
              <a:ext cx="2981520" cy="71064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algn="ctr">
                <a:tabLst>
                  <a:tab pos="0" algn="l"/>
                </a:tabLst>
              </a:pPr>
              <a:endParaRPr lang="en-GB" sz="800" b="1" spc="-1">
                <a:solidFill>
                  <a:srgbClr val="595959"/>
                </a:solidFill>
                <a:latin typeface="Lato"/>
                <a:ea typeface="Lato"/>
              </a:endParaRPr>
            </a:p>
          </p:txBody>
        </p:sp>
        <p:sp>
          <p:nvSpPr>
            <p:cNvPr id="581" name="Working Groups…"/>
            <p:cNvSpPr/>
            <p:nvPr/>
          </p:nvSpPr>
          <p:spPr>
            <a:xfrm>
              <a:off x="1470960" y="3677040"/>
              <a:ext cx="2905920" cy="438400"/>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algn="ctr">
                <a:tabLst>
                  <a:tab pos="0" algn="l"/>
                </a:tabLst>
              </a:pPr>
              <a:r>
                <a:rPr lang="en-GB" sz="800" b="1" spc="-1">
                  <a:solidFill>
                    <a:srgbClr val="595959"/>
                  </a:solidFill>
                  <a:latin typeface="Lato"/>
                  <a:ea typeface="Lato"/>
                </a:rPr>
                <a:t>Working Groups</a:t>
              </a:r>
              <a:endParaRPr lang="en-GB" sz="800" spc="-1">
                <a:solidFill>
                  <a:srgbClr val="000000"/>
                </a:solidFill>
                <a:latin typeface="Arial"/>
              </a:endParaRPr>
            </a:p>
            <a:p>
              <a:pPr algn="ctr">
                <a:tabLst>
                  <a:tab pos="0" algn="l"/>
                </a:tabLst>
              </a:pPr>
              <a:r>
                <a:rPr lang="en-GB" sz="800" spc="-1">
                  <a:solidFill>
                    <a:srgbClr val="595959"/>
                  </a:solidFill>
                  <a:latin typeface="Lato"/>
                  <a:ea typeface="Lato"/>
                </a:rPr>
                <a:t>Working groups are established to enable collaborative definition of requirements, standards, practices, priority, roadmap, community alignment and progress toward platform and forum goals.</a:t>
              </a:r>
              <a:endParaRPr lang="en-GB" sz="800" spc="-1">
                <a:solidFill>
                  <a:srgbClr val="000000"/>
                </a:solidFill>
                <a:latin typeface="Arial"/>
              </a:endParaRPr>
            </a:p>
          </p:txBody>
        </p:sp>
      </p:grpSp>
      <p:grpSp>
        <p:nvGrpSpPr>
          <p:cNvPr id="582" name="Rectangle 4"/>
          <p:cNvGrpSpPr/>
          <p:nvPr/>
        </p:nvGrpSpPr>
        <p:grpSpPr>
          <a:xfrm>
            <a:off x="5896320" y="4898400"/>
            <a:ext cx="3951360" cy="956160"/>
            <a:chOff x="4422240" y="3673800"/>
            <a:chExt cx="2963520" cy="717120"/>
          </a:xfrm>
        </p:grpSpPr>
        <p:sp>
          <p:nvSpPr>
            <p:cNvPr id="583" name="Rectangle"/>
            <p:cNvSpPr/>
            <p:nvPr/>
          </p:nvSpPr>
          <p:spPr>
            <a:xfrm>
              <a:off x="4422240" y="3673800"/>
              <a:ext cx="2963520" cy="71712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algn="ctr">
                <a:tabLst>
                  <a:tab pos="0" algn="l"/>
                </a:tabLst>
              </a:pPr>
              <a:endParaRPr lang="en-GB" sz="1600" spc="-1">
                <a:solidFill>
                  <a:srgbClr val="000000"/>
                </a:solidFill>
                <a:latin typeface="Calibri"/>
                <a:ea typeface="Calibri"/>
              </a:endParaRPr>
            </a:p>
          </p:txBody>
        </p:sp>
        <p:sp>
          <p:nvSpPr>
            <p:cNvPr id="584" name="Project Management Committee (PMC)…"/>
            <p:cNvSpPr/>
            <p:nvPr/>
          </p:nvSpPr>
          <p:spPr>
            <a:xfrm>
              <a:off x="4460040" y="3677040"/>
              <a:ext cx="2887920" cy="346067"/>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algn="ctr">
                <a:tabLst>
                  <a:tab pos="0" algn="l"/>
                </a:tabLst>
              </a:pPr>
              <a:r>
                <a:rPr lang="en-GB" sz="800" b="1" spc="-1">
                  <a:solidFill>
                    <a:srgbClr val="595959"/>
                  </a:solidFill>
                  <a:latin typeface="Lato"/>
                  <a:ea typeface="Lato"/>
                </a:rPr>
                <a:t>Project Management Committee (PMC)</a:t>
              </a:r>
              <a:endParaRPr lang="en-GB" sz="800" spc="-1">
                <a:solidFill>
                  <a:srgbClr val="000000"/>
                </a:solidFill>
                <a:latin typeface="Arial"/>
              </a:endParaRPr>
            </a:p>
            <a:p>
              <a:pPr algn="ctr">
                <a:tabLst>
                  <a:tab pos="0" algn="l"/>
                </a:tabLst>
              </a:pPr>
              <a:r>
                <a:rPr lang="en-GB" sz="800" spc="-1">
                  <a:solidFill>
                    <a:srgbClr val="595959"/>
                  </a:solidFill>
                  <a:latin typeface="Lato"/>
                  <a:ea typeface="Lato"/>
                </a:rPr>
                <a:t>The PMC governs software projects contributing to the development of the OSDU Data Platform under an Open-Source Model.</a:t>
              </a:r>
              <a:endParaRPr lang="en-GB" sz="800" spc="-1">
                <a:solidFill>
                  <a:srgbClr val="000000"/>
                </a:solidFill>
                <a:latin typeface="Arial"/>
              </a:endParaRPr>
            </a:p>
          </p:txBody>
        </p:sp>
      </p:grpSp>
      <p:grpSp>
        <p:nvGrpSpPr>
          <p:cNvPr id="585" name="Rectangle 5"/>
          <p:cNvGrpSpPr/>
          <p:nvPr/>
        </p:nvGrpSpPr>
        <p:grpSpPr>
          <a:xfrm>
            <a:off x="1898880" y="3467040"/>
            <a:ext cx="7949280" cy="635040"/>
            <a:chOff x="1424160" y="2600280"/>
            <a:chExt cx="5961960" cy="476280"/>
          </a:xfrm>
        </p:grpSpPr>
        <p:sp>
          <p:nvSpPr>
            <p:cNvPr id="586" name="Rectangle"/>
            <p:cNvSpPr/>
            <p:nvPr/>
          </p:nvSpPr>
          <p:spPr>
            <a:xfrm>
              <a:off x="1424160" y="2600280"/>
              <a:ext cx="5961960" cy="47628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algn="ctr">
                <a:tabLst>
                  <a:tab pos="0" algn="l"/>
                </a:tabLst>
              </a:pPr>
              <a:endParaRPr lang="en-GB" sz="1600" spc="-1">
                <a:solidFill>
                  <a:srgbClr val="000000"/>
                </a:solidFill>
                <a:latin typeface="Calibri"/>
                <a:ea typeface="Calibri"/>
              </a:endParaRPr>
            </a:p>
          </p:txBody>
        </p:sp>
        <p:sp>
          <p:nvSpPr>
            <p:cNvPr id="587" name="OSDU Management Committee (OMC)…"/>
            <p:cNvSpPr/>
            <p:nvPr/>
          </p:nvSpPr>
          <p:spPr>
            <a:xfrm>
              <a:off x="1461960" y="2603880"/>
              <a:ext cx="5886000" cy="253734"/>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algn="ctr">
                <a:tabLst>
                  <a:tab pos="0" algn="l"/>
                </a:tabLst>
              </a:pPr>
              <a:r>
                <a:rPr lang="en-GB" sz="800" b="1" spc="-1">
                  <a:solidFill>
                    <a:srgbClr val="595959"/>
                  </a:solidFill>
                  <a:latin typeface="Lato"/>
                  <a:ea typeface="Lato"/>
                </a:rPr>
                <a:t>OSDU Management Committee (OMC)</a:t>
              </a:r>
              <a:endParaRPr lang="en-GB" sz="800" spc="-1">
                <a:solidFill>
                  <a:srgbClr val="000000"/>
                </a:solidFill>
                <a:latin typeface="Arial"/>
              </a:endParaRPr>
            </a:p>
            <a:p>
              <a:pPr algn="ctr">
                <a:tabLst>
                  <a:tab pos="0" algn="l"/>
                </a:tabLst>
              </a:pPr>
              <a:r>
                <a:rPr lang="en-GB" sz="800" spc="-1">
                  <a:solidFill>
                    <a:srgbClr val="595959"/>
                  </a:solidFill>
                  <a:latin typeface="Lato"/>
                  <a:ea typeface="Lato"/>
                </a:rPr>
                <a:t>The OMC is the 11-member tactical decision-making committee elected by the OSDU Member Focal Points to oversee the OSDU Forum.</a:t>
              </a:r>
              <a:endParaRPr lang="en-GB" sz="800" spc="-1">
                <a:solidFill>
                  <a:srgbClr val="000000"/>
                </a:solidFill>
                <a:latin typeface="Arial"/>
              </a:endParaRPr>
            </a:p>
          </p:txBody>
        </p:sp>
      </p:grpSp>
      <p:grpSp>
        <p:nvGrpSpPr>
          <p:cNvPr id="588" name="Rectangle 6"/>
          <p:cNvGrpSpPr/>
          <p:nvPr/>
        </p:nvGrpSpPr>
        <p:grpSpPr>
          <a:xfrm>
            <a:off x="1898880" y="2535360"/>
            <a:ext cx="7949280" cy="920640"/>
            <a:chOff x="1424160" y="1901520"/>
            <a:chExt cx="5961960" cy="690480"/>
          </a:xfrm>
        </p:grpSpPr>
        <p:sp>
          <p:nvSpPr>
            <p:cNvPr id="589" name="Rectangle"/>
            <p:cNvSpPr/>
            <p:nvPr/>
          </p:nvSpPr>
          <p:spPr>
            <a:xfrm>
              <a:off x="1424160" y="1901520"/>
              <a:ext cx="5961960" cy="69048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algn="ctr">
                <a:tabLst>
                  <a:tab pos="0" algn="l"/>
                </a:tabLst>
              </a:pPr>
              <a:endParaRPr lang="en-GB" sz="800" b="1" spc="-1">
                <a:solidFill>
                  <a:srgbClr val="595959"/>
                </a:solidFill>
                <a:latin typeface="Lato"/>
                <a:ea typeface="Lato"/>
              </a:endParaRPr>
            </a:p>
          </p:txBody>
        </p:sp>
        <p:sp>
          <p:nvSpPr>
            <p:cNvPr id="590" name="Focal Points…"/>
            <p:cNvSpPr/>
            <p:nvPr/>
          </p:nvSpPr>
          <p:spPr>
            <a:xfrm>
              <a:off x="1461960" y="1905120"/>
              <a:ext cx="5886000" cy="438400"/>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algn="ctr">
                <a:tabLst>
                  <a:tab pos="0" algn="l"/>
                </a:tabLst>
              </a:pPr>
              <a:r>
                <a:rPr lang="en-GB" sz="800" b="1" spc="-1">
                  <a:solidFill>
                    <a:srgbClr val="595959"/>
                  </a:solidFill>
                  <a:latin typeface="Lato"/>
                  <a:ea typeface="Lato"/>
                </a:rPr>
                <a:t>Focal Points</a:t>
              </a:r>
              <a:endParaRPr lang="en-GB" sz="800" spc="-1">
                <a:solidFill>
                  <a:srgbClr val="000000"/>
                </a:solidFill>
                <a:latin typeface="Arial"/>
              </a:endParaRPr>
            </a:p>
            <a:p>
              <a:pPr algn="ctr">
                <a:tabLst>
                  <a:tab pos="0" algn="l"/>
                </a:tabLst>
              </a:pPr>
              <a:r>
                <a:rPr lang="en-GB" sz="800" spc="-1">
                  <a:solidFill>
                    <a:srgbClr val="595959"/>
                  </a:solidFill>
                  <a:latin typeface="Lato"/>
                  <a:ea typeface="Lato"/>
                </a:rPr>
                <a:t>The Focal Points are led by a Chair and Vice Char and have representatives of all Member companies responsible for strategic decision making and voting on OSDU Forum matters and representing their organizations interest. </a:t>
              </a:r>
              <a:endParaRPr lang="en-GB" sz="800" spc="-1">
                <a:solidFill>
                  <a:srgbClr val="000000"/>
                </a:solidFill>
                <a:latin typeface="Arial"/>
              </a:endParaRPr>
            </a:p>
            <a:p>
              <a:pPr algn="ctr">
                <a:tabLst>
                  <a:tab pos="0" algn="l"/>
                </a:tabLst>
              </a:pPr>
              <a:r>
                <a:rPr lang="en-GB" sz="800" spc="-1">
                  <a:solidFill>
                    <a:srgbClr val="595959"/>
                  </a:solidFill>
                  <a:latin typeface="Lato"/>
                  <a:ea typeface="Lato"/>
                </a:rPr>
                <a:t>Focal points can be contacted through </a:t>
              </a:r>
              <a:r>
                <a:rPr lang="en-GB" sz="800" u="sng" spc="-1">
                  <a:solidFill>
                    <a:schemeClr val="accent1"/>
                  </a:solidFill>
                  <a:latin typeface="Lato"/>
                  <a:ea typeface="Lato"/>
                  <a:hlinkClick r:id="rId2"/>
                </a:rPr>
                <a:t>Slack</a:t>
              </a:r>
              <a:r>
                <a:rPr lang="en-GB" sz="800" spc="-1">
                  <a:solidFill>
                    <a:srgbClr val="595959"/>
                  </a:solidFill>
                  <a:latin typeface="Lato"/>
                  <a:ea typeface="Lato"/>
                </a:rPr>
                <a:t>, and the full list can be accessed </a:t>
              </a:r>
              <a:r>
                <a:rPr lang="en-GB" sz="800" u="sng" spc="-1">
                  <a:solidFill>
                    <a:schemeClr val="accent1"/>
                  </a:solidFill>
                  <a:latin typeface="Lato"/>
                  <a:ea typeface="Lato"/>
                  <a:hlinkClick r:id="rId3"/>
                </a:rPr>
                <a:t>here</a:t>
              </a:r>
              <a:r>
                <a:rPr lang="en-GB" sz="800" spc="-1">
                  <a:solidFill>
                    <a:srgbClr val="595959"/>
                  </a:solidFill>
                  <a:latin typeface="Lato"/>
                  <a:ea typeface="Lato"/>
                </a:rPr>
                <a:t>.</a:t>
              </a:r>
              <a:endParaRPr lang="en-GB" sz="800" spc="-1">
                <a:solidFill>
                  <a:srgbClr val="000000"/>
                </a:solidFill>
                <a:latin typeface="Arial"/>
              </a:endParaRPr>
            </a:p>
          </p:txBody>
        </p:sp>
      </p:grpSp>
      <p:sp>
        <p:nvSpPr>
          <p:cNvPr id="591" name="TextBox 20"/>
          <p:cNvSpPr/>
          <p:nvPr/>
        </p:nvSpPr>
        <p:spPr>
          <a:xfrm>
            <a:off x="1744800" y="1"/>
            <a:ext cx="8292480" cy="338312"/>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algn="ctr">
              <a:tabLst>
                <a:tab pos="0" algn="l"/>
              </a:tabLst>
            </a:pPr>
            <a:r>
              <a:rPr lang="en-GB" sz="1600" b="1" cap="all" spc="-1">
                <a:solidFill>
                  <a:schemeClr val="accent2"/>
                </a:solidFill>
                <a:latin typeface="Lato"/>
                <a:ea typeface="Lato"/>
              </a:rPr>
              <a:t>ORGANIZATION</a:t>
            </a:r>
            <a:endParaRPr lang="en-GB" sz="1600" spc="-1">
              <a:solidFill>
                <a:srgbClr val="000000"/>
              </a:solidFill>
              <a:latin typeface="Arial"/>
            </a:endParaRPr>
          </a:p>
        </p:txBody>
      </p:sp>
      <p:sp>
        <p:nvSpPr>
          <p:cNvPr id="592" name="Straight Arrow Connector 28"/>
          <p:cNvSpPr/>
          <p:nvPr/>
        </p:nvSpPr>
        <p:spPr>
          <a:xfrm flipH="1">
            <a:off x="8681760" y="8117760"/>
            <a:ext cx="1171200" cy="0"/>
          </a:xfrm>
          <a:prstGeom prst="line">
            <a:avLst/>
          </a:prstGeom>
          <a:ln w="3175">
            <a:solidFill>
              <a:srgbClr val="00647C"/>
            </a:solidFill>
            <a:round/>
            <a:tailEnd type="triangle" w="med" len="med"/>
          </a:ln>
        </p:spPr>
        <p:style>
          <a:lnRef idx="0">
            <a:scrgbClr r="0" g="0" b="0"/>
          </a:lnRef>
          <a:fillRef idx="0">
            <a:scrgbClr r="0" g="0" b="0"/>
          </a:fillRef>
          <a:effectRef idx="0">
            <a:scrgbClr r="0" g="0" b="0"/>
          </a:effectRef>
          <a:fontRef idx="minor"/>
        </p:style>
        <p:txBody>
          <a:bodyPr lIns="45600" tIns="0" rIns="45600" bIns="0" anchor="t">
            <a:noAutofit/>
          </a:bodyPr>
          <a:lstStyle/>
          <a:p>
            <a:endParaRPr lang="en-GB" sz="1600" spc="-1">
              <a:solidFill>
                <a:srgbClr val="000000"/>
              </a:solidFill>
              <a:latin typeface="Calibri"/>
              <a:ea typeface="Calibri"/>
            </a:endParaRPr>
          </a:p>
        </p:txBody>
      </p:sp>
      <p:grpSp>
        <p:nvGrpSpPr>
          <p:cNvPr id="593" name="Rectangle 30"/>
          <p:cNvGrpSpPr/>
          <p:nvPr/>
        </p:nvGrpSpPr>
        <p:grpSpPr>
          <a:xfrm>
            <a:off x="1898880" y="4128960"/>
            <a:ext cx="7949280" cy="754560"/>
            <a:chOff x="1424160" y="3096720"/>
            <a:chExt cx="5961960" cy="565920"/>
          </a:xfrm>
        </p:grpSpPr>
        <p:sp>
          <p:nvSpPr>
            <p:cNvPr id="594" name="Rectangle"/>
            <p:cNvSpPr/>
            <p:nvPr/>
          </p:nvSpPr>
          <p:spPr>
            <a:xfrm>
              <a:off x="1424160" y="3096720"/>
              <a:ext cx="5961960" cy="56592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algn="ctr">
                <a:tabLst>
                  <a:tab pos="0" algn="l"/>
                </a:tabLst>
              </a:pPr>
              <a:endParaRPr lang="en-GB" sz="1600" spc="-1">
                <a:solidFill>
                  <a:srgbClr val="000000"/>
                </a:solidFill>
                <a:latin typeface="Calibri"/>
                <a:ea typeface="Calibri"/>
              </a:endParaRPr>
            </a:p>
          </p:txBody>
        </p:sp>
        <p:sp>
          <p:nvSpPr>
            <p:cNvPr id="595" name="Shared Backlog - AHA…"/>
            <p:cNvSpPr/>
            <p:nvPr/>
          </p:nvSpPr>
          <p:spPr>
            <a:xfrm>
              <a:off x="1461960" y="3100320"/>
              <a:ext cx="5886000" cy="346067"/>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algn="ctr">
                <a:tabLst>
                  <a:tab pos="0" algn="l"/>
                </a:tabLst>
              </a:pPr>
              <a:r>
                <a:rPr lang="en-GB" sz="800" b="1" spc="-1">
                  <a:solidFill>
                    <a:srgbClr val="595959"/>
                  </a:solidFill>
                  <a:latin typeface="Lato"/>
                  <a:ea typeface="Lato"/>
                </a:rPr>
                <a:t>Shared Backlog - AHA</a:t>
              </a:r>
              <a:endParaRPr lang="en-GB" sz="800" spc="-1">
                <a:solidFill>
                  <a:srgbClr val="000000"/>
                </a:solidFill>
                <a:latin typeface="Arial"/>
              </a:endParaRPr>
            </a:p>
            <a:p>
              <a:pPr algn="ctr">
                <a:tabLst>
                  <a:tab pos="0" algn="l"/>
                </a:tabLst>
              </a:pPr>
              <a:r>
                <a:rPr lang="en-GB" sz="800" spc="-1">
                  <a:solidFill>
                    <a:srgbClr val="595959"/>
                  </a:solidFill>
                  <a:latin typeface="Lato"/>
                  <a:ea typeface="Lato"/>
                </a:rPr>
                <a:t>The  Shared Backlog contains all Open Source, Community, and Forum projects chartered as aligned to Capabilities. This allows for transparency and alignment of the roadmap, priorities, and progress.  It also provides for ticketing of Bugs, Questions, Changes, and Ideas.</a:t>
              </a:r>
              <a:endParaRPr lang="en-GB" sz="800" spc="-1">
                <a:solidFill>
                  <a:srgbClr val="000000"/>
                </a:solidFill>
                <a:latin typeface="Arial"/>
              </a:endParaRPr>
            </a:p>
          </p:txBody>
        </p:sp>
      </p:grpSp>
      <p:sp>
        <p:nvSpPr>
          <p:cNvPr id="596" name="TextBox 74"/>
          <p:cNvSpPr/>
          <p:nvPr/>
        </p:nvSpPr>
        <p:spPr>
          <a:xfrm>
            <a:off x="1898880" y="3132961"/>
            <a:ext cx="4093440" cy="235656"/>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algn="ctr">
              <a:spcBef>
                <a:spcPts val="533"/>
              </a:spcBef>
              <a:tabLst>
                <a:tab pos="0" algn="l"/>
              </a:tabLst>
            </a:pPr>
            <a:r>
              <a:rPr lang="en-GB" sz="800" b="1" spc="-1">
                <a:solidFill>
                  <a:srgbClr val="595959"/>
                </a:solidFill>
                <a:latin typeface="Lato"/>
                <a:ea typeface="Lato"/>
              </a:rPr>
              <a:t>Forum</a:t>
            </a:r>
            <a:r>
              <a:rPr lang="en-GB" sz="933" b="1" spc="-1">
                <a:solidFill>
                  <a:srgbClr val="FFFFFF"/>
                </a:solidFill>
                <a:latin typeface="Lato"/>
                <a:ea typeface="Lato"/>
              </a:rPr>
              <a:t> </a:t>
            </a:r>
            <a:r>
              <a:rPr lang="en-GB" sz="800" b="1" spc="-1">
                <a:solidFill>
                  <a:srgbClr val="595959"/>
                </a:solidFill>
                <a:latin typeface="Lato"/>
                <a:ea typeface="Lato"/>
              </a:rPr>
              <a:t>Chair: Patrick Kelly (Chevron)</a:t>
            </a:r>
            <a:endParaRPr lang="en-GB" sz="800" spc="-1">
              <a:solidFill>
                <a:srgbClr val="000000"/>
              </a:solidFill>
              <a:latin typeface="Arial"/>
            </a:endParaRPr>
          </a:p>
        </p:txBody>
      </p:sp>
      <p:sp>
        <p:nvSpPr>
          <p:cNvPr id="597" name="TextBox 76"/>
          <p:cNvSpPr/>
          <p:nvPr/>
        </p:nvSpPr>
        <p:spPr>
          <a:xfrm>
            <a:off x="5876640" y="3154561"/>
            <a:ext cx="3901920" cy="215201"/>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algn="ctr">
              <a:spcBef>
                <a:spcPts val="533"/>
              </a:spcBef>
              <a:tabLst>
                <a:tab pos="0" algn="l"/>
              </a:tabLst>
            </a:pPr>
            <a:r>
              <a:rPr lang="en-GB" sz="800" b="1" spc="-1">
                <a:solidFill>
                  <a:srgbClr val="595959"/>
                </a:solidFill>
                <a:latin typeface="Lato"/>
                <a:ea typeface="Lato"/>
              </a:rPr>
              <a:t>Forum Vice Chair: Jane McConnell </a:t>
            </a:r>
            <a:endParaRPr lang="en-GB" sz="800" spc="-1">
              <a:solidFill>
                <a:srgbClr val="000000"/>
              </a:solidFill>
              <a:latin typeface="Arial"/>
            </a:endParaRPr>
          </a:p>
        </p:txBody>
      </p:sp>
      <p:sp>
        <p:nvSpPr>
          <p:cNvPr id="598" name="TextBox 81"/>
          <p:cNvSpPr/>
          <p:nvPr/>
        </p:nvSpPr>
        <p:spPr>
          <a:xfrm>
            <a:off x="2144160" y="969600"/>
            <a:ext cx="7306080" cy="913149"/>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algn="ctr">
              <a:tabLst>
                <a:tab pos="0" algn="l"/>
              </a:tabLst>
            </a:pPr>
            <a:r>
              <a:rPr lang="en-GB" sz="1067" spc="-1">
                <a:solidFill>
                  <a:srgbClr val="81A2B0"/>
                </a:solidFill>
                <a:latin typeface="Lato"/>
                <a:ea typeface="Lato"/>
              </a:rPr>
              <a:t>The Open Group works with customers and suppliers of technology products and services, and with consortia and other standards organizations to capture, clarify, and integrate current and emerging requirements, establish standards and policies, and share best practices. The Open Group OSDU Forum Management Team ensures openness of discussion, interoperability of forum work products, no legal impediment to implementation, confidentiality of deliberations, and consensus driven decision making.</a:t>
            </a:r>
            <a:endParaRPr lang="en-GB" sz="1067" spc="-1">
              <a:solidFill>
                <a:srgbClr val="000000"/>
              </a:solidFill>
              <a:latin typeface="Arial"/>
            </a:endParaRPr>
          </a:p>
        </p:txBody>
      </p:sp>
      <p:sp>
        <p:nvSpPr>
          <p:cNvPr id="599" name="TextBox 82"/>
          <p:cNvSpPr/>
          <p:nvPr/>
        </p:nvSpPr>
        <p:spPr>
          <a:xfrm>
            <a:off x="1729440" y="1906080"/>
            <a:ext cx="4093440" cy="256303"/>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algn="ctr">
              <a:tabLst>
                <a:tab pos="0" algn="l"/>
              </a:tabLst>
            </a:pPr>
            <a:r>
              <a:rPr lang="en-GB" sz="1067" spc="-1">
                <a:solidFill>
                  <a:srgbClr val="81A2B0"/>
                </a:solidFill>
                <a:latin typeface="Lato"/>
                <a:ea typeface="Lato"/>
              </a:rPr>
              <a:t>Program Director: Dennis Stevens</a:t>
            </a:r>
            <a:endParaRPr lang="en-GB" sz="1067" spc="-1">
              <a:solidFill>
                <a:srgbClr val="000000"/>
              </a:solidFill>
              <a:latin typeface="Arial"/>
            </a:endParaRPr>
          </a:p>
        </p:txBody>
      </p:sp>
      <p:sp>
        <p:nvSpPr>
          <p:cNvPr id="600" name="TextBox 83"/>
          <p:cNvSpPr/>
          <p:nvPr/>
        </p:nvSpPr>
        <p:spPr>
          <a:xfrm>
            <a:off x="5692320" y="1892641"/>
            <a:ext cx="3901920" cy="256303"/>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algn="ctr">
              <a:tabLst>
                <a:tab pos="0" algn="l"/>
              </a:tabLst>
            </a:pPr>
            <a:r>
              <a:rPr lang="en-GB" sz="1067" spc="-1">
                <a:solidFill>
                  <a:srgbClr val="81A2B0"/>
                </a:solidFill>
                <a:latin typeface="Lato"/>
                <a:ea typeface="Lato"/>
              </a:rPr>
              <a:t>Associate Forum Director &amp; Forum Support: Amanda Bonin</a:t>
            </a:r>
            <a:endParaRPr lang="en-GB" sz="1067" spc="-1">
              <a:solidFill>
                <a:srgbClr val="000000"/>
              </a:solidFill>
              <a:latin typeface="Arial"/>
            </a:endParaRPr>
          </a:p>
        </p:txBody>
      </p:sp>
    </p:spTree>
  </p:cSld>
  <p:clrMapOvr>
    <a:masterClrMapping/>
  </p:clrMapOvr>
</p:sld>
</file>

<file path=ppt/theme/theme1.xml><?xml version="1.0" encoding="utf-8"?>
<a:theme xmlns:a="http://schemas.openxmlformats.org/drawingml/2006/main" name="1_Office Theme">
  <a:themeElements>
    <a:clrScheme name="Custom 2">
      <a:dk1>
        <a:srgbClr val="000000"/>
      </a:dk1>
      <a:lt1>
        <a:sysClr val="window" lastClr="FFFFFF"/>
      </a:lt1>
      <a:dk2>
        <a:srgbClr val="465052"/>
      </a:dk2>
      <a:lt2>
        <a:srgbClr val="C3C2C2"/>
      </a:lt2>
      <a:accent1>
        <a:srgbClr val="00667F"/>
      </a:accent1>
      <a:accent2>
        <a:srgbClr val="00A6DE"/>
      </a:accent2>
      <a:accent3>
        <a:srgbClr val="007C66"/>
      </a:accent3>
      <a:accent4>
        <a:srgbClr val="DD7D28"/>
      </a:accent4>
      <a:accent5>
        <a:srgbClr val="79447B"/>
      </a:accent5>
      <a:accent6>
        <a:srgbClr val="009959"/>
      </a:accent6>
      <a:hlink>
        <a:srgbClr val="00667F"/>
      </a:hlink>
      <a:folHlink>
        <a:srgbClr val="0066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BA7A486D7660146B29FE22F0FD4E270" ma:contentTypeVersion="10" ma:contentTypeDescription="Create a new document." ma:contentTypeScope="" ma:versionID="e6ca43753fdec668211f132caeb33530">
  <xsd:schema xmlns:xsd="http://www.w3.org/2001/XMLSchema" xmlns:xs="http://www.w3.org/2001/XMLSchema" xmlns:p="http://schemas.microsoft.com/office/2006/metadata/properties" xmlns:ns2="dfcd25f8-b9b3-4c64-9cd8-4b9f00f73f8e" xmlns:ns3="c8d9d7bb-9958-49f1-a3b6-80acbab940ec" targetNamespace="http://schemas.microsoft.com/office/2006/metadata/properties" ma:root="true" ma:fieldsID="d090710f779a72fe44e24ed981fec73c" ns2:_="" ns3:_="">
    <xsd:import namespace="dfcd25f8-b9b3-4c64-9cd8-4b9f00f73f8e"/>
    <xsd:import namespace="c8d9d7bb-9958-49f1-a3b6-80acbab940e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cd25f8-b9b3-4c64-9cd8-4b9f00f73f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8d9d7bb-9958-49f1-a3b6-80acbab940e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5DBA42B-C027-4D71-BAE6-BF6E14CEA931}">
  <ds:schemaRefs>
    <ds:schemaRef ds:uri="http://schemas.microsoft.com/sharepoint/v3/contenttype/forms"/>
  </ds:schemaRefs>
</ds:datastoreItem>
</file>

<file path=customXml/itemProps2.xml><?xml version="1.0" encoding="utf-8"?>
<ds:datastoreItem xmlns:ds="http://schemas.openxmlformats.org/officeDocument/2006/customXml" ds:itemID="{C8CD5E96-D04A-4BD7-ABE9-01B987F4A265}">
  <ds:schemaRefs>
    <ds:schemaRef ds:uri="c8d9d7bb-9958-49f1-a3b6-80acbab940ec"/>
    <ds:schemaRef ds:uri="dfcd25f8-b9b3-4c64-9cd8-4b9f00f73f8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F9DEB15-A8E6-446C-8676-94D3ECB52ED1}">
  <ds:schemaRefs>
    <ds:schemaRef ds:uri="c8d9d7bb-9958-49f1-a3b6-80acbab940ec"/>
    <ds:schemaRef ds:uri="dfcd25f8-b9b3-4c64-9cd8-4b9f00f73f8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17184</TotalTime>
  <Words>3721</Words>
  <Application>Microsoft Macintosh PowerPoint</Application>
  <PresentationFormat>Widescreen</PresentationFormat>
  <Paragraphs>435</Paragraphs>
  <Slides>44</Slides>
  <Notes>10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Arial Narrow</vt:lpstr>
      <vt:lpstr>Calibri</vt:lpstr>
      <vt:lpstr>Courier New</vt:lpstr>
      <vt:lpstr>Lato</vt:lpstr>
      <vt:lpstr>Times New Roman</vt:lpstr>
      <vt:lpstr>Verdana</vt:lpstr>
      <vt:lpstr>1_Office Theme</vt:lpstr>
      <vt:lpstr>OSDU Data Platform Architecture</vt:lpstr>
      <vt:lpstr>Pro-competitive Statement</vt:lpstr>
      <vt:lpstr>Design Space: Key Standards and Guides in OSDU</vt:lpstr>
      <vt:lpstr>OSDU Architecture - Data Platform </vt:lpstr>
      <vt:lpstr>OSDU System Concept</vt:lpstr>
      <vt:lpstr>What we’re doing - OSDU Mission</vt:lpstr>
      <vt:lpstr>And why we’re doing it - OSDU Vision</vt:lpstr>
      <vt:lpstr>How we will achieve this </vt:lpstr>
      <vt:lpstr>PowerPoint Presentation</vt:lpstr>
      <vt:lpstr>The roles we have defined</vt:lpstr>
      <vt:lpstr>OSDU Data Platform Software Components</vt:lpstr>
      <vt:lpstr>Standards Based, Energy Industry</vt:lpstr>
      <vt:lpstr>Open Source, Technology Agnostic</vt:lpstr>
      <vt:lpstr>Data Platform Supporting the full lifecycle of data</vt:lpstr>
      <vt:lpstr>Development of Common Code – the Principles</vt:lpstr>
      <vt:lpstr>Data principles</vt:lpstr>
      <vt:lpstr>System Design Principles</vt:lpstr>
      <vt:lpstr>OSDU Platform Releases</vt:lpstr>
      <vt:lpstr>Where to find the System Concept doc</vt:lpstr>
      <vt:lpstr>Purpose of a Data Domain?</vt:lpstr>
      <vt:lpstr>Data Domains</vt:lpstr>
      <vt:lpstr>Data Domains</vt:lpstr>
      <vt:lpstr>Data Domains</vt:lpstr>
      <vt:lpstr>Documenting Domains in OSDU</vt:lpstr>
      <vt:lpstr>Reference Architecture High Level</vt:lpstr>
      <vt:lpstr>High Level Architecture Patterns Microservices + Event Sourcing + Domain Driven Design</vt:lpstr>
      <vt:lpstr>High Level Architecture Patterns Data Mesh </vt:lpstr>
      <vt:lpstr>High Level Architecture </vt:lpstr>
      <vt:lpstr>Security</vt:lpstr>
      <vt:lpstr>Data Governance</vt:lpstr>
      <vt:lpstr>Data</vt:lpstr>
      <vt:lpstr>Overview of schemas</vt:lpstr>
      <vt:lpstr>Search</vt:lpstr>
      <vt:lpstr>Ingestion and Workflow</vt:lpstr>
      <vt:lpstr>Pulling Data Into Other Components  </vt:lpstr>
      <vt:lpstr>Helper Service</vt:lpstr>
      <vt:lpstr>OSDU Domain Data Mgmt Services - Context</vt:lpstr>
      <vt:lpstr>DDMS – More Domains</vt:lpstr>
      <vt:lpstr>Transaction Mode - Domain Data Management  System (DDMS)</vt:lpstr>
      <vt:lpstr>Content Storage Services (CSS)*</vt:lpstr>
      <vt:lpstr>OSDU Consumption Zones - Context</vt:lpstr>
      <vt:lpstr>Analytics Mode - Consumption Zones</vt:lpstr>
      <vt:lpstr>Backup</vt:lpstr>
      <vt:lpstr>Current Status of Platform Services and APIs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OSDU Data Platform Deep Dives</dc:title>
  <dc:creator>Raj Kannan</dc:creator>
  <cp:lastModifiedBy>Jørn Ølmheim</cp:lastModifiedBy>
  <cp:revision>49</cp:revision>
  <dcterms:created xsi:type="dcterms:W3CDTF">2021-02-01T13:06:39Z</dcterms:created>
  <dcterms:modified xsi:type="dcterms:W3CDTF">2023-04-20T08:05:31Z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0x0101006BA7A486D7660146B29FE22F0FD4E270</vt:lpwstr>
  </property>
  <property fmtid="{D5CDD505-2E9C-101B-9397-08002B2CF9AE}" pid="3" name="MSIP_Label_585f1f62-8d2b-4457-869c-0a13c6549635_Enabled">
    <vt:lpwstr>True</vt:lpwstr>
  </property>
  <property fmtid="{D5CDD505-2E9C-101B-9397-08002B2CF9AE}" pid="4" name="MSIP_Label_585f1f62-8d2b-4457-869c-0a13c6549635_SiteId">
    <vt:lpwstr>41ff26dc-250f-4b13-8981-739be8610c21</vt:lpwstr>
  </property>
  <property fmtid="{D5CDD505-2E9C-101B-9397-08002B2CF9AE}" pid="5" name="MSIP_Label_585f1f62-8d2b-4457-869c-0a13c6549635_Owner">
    <vt:lpwstr>EKrishnamanaidu@slb.com</vt:lpwstr>
  </property>
  <property fmtid="{D5CDD505-2E9C-101B-9397-08002B2CF9AE}" pid="6" name="MSIP_Label_585f1f62-8d2b-4457-869c-0a13c6549635_SetDate">
    <vt:lpwstr>2021-02-24T01:33:03.1982633Z</vt:lpwstr>
  </property>
  <property fmtid="{D5CDD505-2E9C-101B-9397-08002B2CF9AE}" pid="7" name="MSIP_Label_585f1f62-8d2b-4457-869c-0a13c6549635_Name">
    <vt:lpwstr>Private</vt:lpwstr>
  </property>
  <property fmtid="{D5CDD505-2E9C-101B-9397-08002B2CF9AE}" pid="8" name="MSIP_Label_585f1f62-8d2b-4457-869c-0a13c6549635_Application">
    <vt:lpwstr>Microsoft Azure Information Protection</vt:lpwstr>
  </property>
  <property fmtid="{D5CDD505-2E9C-101B-9397-08002B2CF9AE}" pid="9" name="MSIP_Label_585f1f62-8d2b-4457-869c-0a13c6549635_ActionId">
    <vt:lpwstr>3f6f387e-c04b-4bd6-9f7d-49b7594020b0</vt:lpwstr>
  </property>
  <property fmtid="{D5CDD505-2E9C-101B-9397-08002B2CF9AE}" pid="10" name="MSIP_Label_585f1f62-8d2b-4457-869c-0a13c6549635_Extended_MSFT_Method">
    <vt:lpwstr>Automatic</vt:lpwstr>
  </property>
  <property fmtid="{D5CDD505-2E9C-101B-9397-08002B2CF9AE}" pid="11" name="MSIP_Label_8bb759f6-5337-4dc5-b19b-e74b6da11f8f_Enabled">
    <vt:lpwstr>True</vt:lpwstr>
  </property>
  <property fmtid="{D5CDD505-2E9C-101B-9397-08002B2CF9AE}" pid="12" name="MSIP_Label_8bb759f6-5337-4dc5-b19b-e74b6da11f8f_SiteId">
    <vt:lpwstr>41ff26dc-250f-4b13-8981-739be8610c21</vt:lpwstr>
  </property>
  <property fmtid="{D5CDD505-2E9C-101B-9397-08002B2CF9AE}" pid="13" name="MSIP_Label_8bb759f6-5337-4dc5-b19b-e74b6da11f8f_Owner">
    <vt:lpwstr>EKrishnamanaidu@slb.com</vt:lpwstr>
  </property>
  <property fmtid="{D5CDD505-2E9C-101B-9397-08002B2CF9AE}" pid="14" name="MSIP_Label_8bb759f6-5337-4dc5-b19b-e74b6da11f8f_SetDate">
    <vt:lpwstr>2021-02-24T01:33:03.1982633Z</vt:lpwstr>
  </property>
  <property fmtid="{D5CDD505-2E9C-101B-9397-08002B2CF9AE}" pid="15" name="MSIP_Label_8bb759f6-5337-4dc5-b19b-e74b6da11f8f_Name">
    <vt:lpwstr>Internal</vt:lpwstr>
  </property>
  <property fmtid="{D5CDD505-2E9C-101B-9397-08002B2CF9AE}" pid="16" name="MSIP_Label_8bb759f6-5337-4dc5-b19b-e74b6da11f8f_Application">
    <vt:lpwstr>Microsoft Azure Information Protection</vt:lpwstr>
  </property>
  <property fmtid="{D5CDD505-2E9C-101B-9397-08002B2CF9AE}" pid="17" name="MSIP_Label_8bb759f6-5337-4dc5-b19b-e74b6da11f8f_ActionId">
    <vt:lpwstr>3f6f387e-c04b-4bd6-9f7d-49b7594020b0</vt:lpwstr>
  </property>
  <property fmtid="{D5CDD505-2E9C-101B-9397-08002B2CF9AE}" pid="18" name="MSIP_Label_8bb759f6-5337-4dc5-b19b-e74b6da11f8f_Parent">
    <vt:lpwstr>585f1f62-8d2b-4457-869c-0a13c6549635</vt:lpwstr>
  </property>
  <property fmtid="{D5CDD505-2E9C-101B-9397-08002B2CF9AE}" pid="19" name="MSIP_Label_8bb759f6-5337-4dc5-b19b-e74b6da11f8f_Extended_MSFT_Method">
    <vt:lpwstr>Automatic</vt:lpwstr>
  </property>
  <property fmtid="{D5CDD505-2E9C-101B-9397-08002B2CF9AE}" pid="20" name="Sensitivity">
    <vt:lpwstr>Private Internal</vt:lpwstr>
  </property>
</Properties>
</file>